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64" r:id="rId4"/>
    <p:sldId id="267" r:id="rId5"/>
    <p:sldId id="260" r:id="rId6"/>
    <p:sldId id="263" r:id="rId7"/>
    <p:sldId id="261" r:id="rId8"/>
    <p:sldId id="265" r:id="rId9"/>
    <p:sldId id="262" r:id="rId10"/>
    <p:sldId id="266" r:id="rId11"/>
    <p:sldId id="268"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re 28"/>
          <p:cNvSpPr>
            <a:spLocks noGrp="1"/>
          </p:cNvSpPr>
          <p:nvPr>
            <p:ph type="ctrTitle"/>
          </p:nvPr>
        </p:nvSpPr>
        <p:spPr>
          <a:xfrm>
            <a:off x="381000" y="4853411"/>
            <a:ext cx="8458200" cy="1222375"/>
          </a:xfrm>
        </p:spPr>
        <p:txBody>
          <a:bodyPr anchor="t"/>
          <a:lstStyle/>
          <a:p>
            <a:r>
              <a:rPr kumimoji="0" lang="fr-FR" smtClean="0"/>
              <a:t>Cliquez pour modifier le style du titre</a:t>
            </a:r>
            <a:endParaRPr kumimoji="0"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16" name="Espace réservé de la date 15"/>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2" name="Espace réservé du pied de page 1"/>
          <p:cNvSpPr>
            <a:spLocks noGrp="1"/>
          </p:cNvSpPr>
          <p:nvPr>
            <p:ph type="ftr" sz="quarter" idx="11"/>
          </p:nvPr>
        </p:nvSpPr>
        <p:spPr/>
        <p:txBody>
          <a:bodyPr/>
          <a:lstStyle/>
          <a:p>
            <a:endParaRPr lang="fr-FR"/>
          </a:p>
        </p:txBody>
      </p:sp>
      <p:sp>
        <p:nvSpPr>
          <p:cNvPr id="15" name="Espace réservé du numéro de diapositive 14"/>
          <p:cNvSpPr>
            <a:spLocks noGrp="1"/>
          </p:cNvSpPr>
          <p:nvPr>
            <p:ph type="sldNum" sz="quarter" idx="12"/>
          </p:nvPr>
        </p:nvSpPr>
        <p:spPr>
          <a:xfrm>
            <a:off x="8229600" y="6473952"/>
            <a:ext cx="758952" cy="246888"/>
          </a:xfrm>
        </p:spPr>
        <p:txBody>
          <a:bodyPr/>
          <a:lstStyle/>
          <a:p>
            <a:fld id="{34879AE8-C64B-42FB-BBC5-FDE0A350765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879AE8-C64B-42FB-BBC5-FDE0A350765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879AE8-C64B-42FB-BBC5-FDE0A350765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kumimoji="0" lang="fr-FR" smtClean="0"/>
              <a:t>Cliquez pour modifier le style du titre</a:t>
            </a:r>
            <a:endParaRPr kumimoji="0" lang="en-US"/>
          </a:p>
        </p:txBody>
      </p:sp>
      <p:sp>
        <p:nvSpPr>
          <p:cNvPr id="27" name="Espace réservé du contenu 26"/>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19" name="Espace réservé du pied de page 18"/>
          <p:cNvSpPr>
            <a:spLocks noGrp="1"/>
          </p:cNvSpPr>
          <p:nvPr>
            <p:ph type="ftr" sz="quarter" idx="11"/>
          </p:nvPr>
        </p:nvSpPr>
        <p:spPr>
          <a:xfrm>
            <a:off x="3581400" y="76200"/>
            <a:ext cx="2895600" cy="288925"/>
          </a:xfrm>
        </p:spPr>
        <p:txBody>
          <a:bodyPr/>
          <a:lstStyle/>
          <a:p>
            <a:endParaRPr lang="fr-FR"/>
          </a:p>
        </p:txBody>
      </p:sp>
      <p:sp>
        <p:nvSpPr>
          <p:cNvPr id="16" name="Espace réservé du numéro de diapositive 15"/>
          <p:cNvSpPr>
            <a:spLocks noGrp="1"/>
          </p:cNvSpPr>
          <p:nvPr>
            <p:ph type="sldNum" sz="quarter" idx="12"/>
          </p:nvPr>
        </p:nvSpPr>
        <p:spPr>
          <a:xfrm>
            <a:off x="8229600" y="6473952"/>
            <a:ext cx="758952" cy="246888"/>
          </a:xfrm>
        </p:spPr>
        <p:txBody>
          <a:bodyPr/>
          <a:lstStyle/>
          <a:p>
            <a:fld id="{34879AE8-C64B-42FB-BBC5-FDE0A350765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9" name="Espace réservé de la date 18"/>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11" name="Espace réservé du pied de page 10"/>
          <p:cNvSpPr>
            <a:spLocks noGrp="1"/>
          </p:cNvSpPr>
          <p:nvPr>
            <p:ph type="ftr" sz="quarter" idx="11"/>
          </p:nvPr>
        </p:nvSpPr>
        <p:spPr/>
        <p:txBody>
          <a:bodyPr/>
          <a:lstStyle/>
          <a:p>
            <a:endParaRPr lang="fr-FR"/>
          </a:p>
        </p:txBody>
      </p:sp>
      <p:sp>
        <p:nvSpPr>
          <p:cNvPr id="16" name="Espace réservé du numéro de diapositive 15"/>
          <p:cNvSpPr>
            <a:spLocks noGrp="1"/>
          </p:cNvSpPr>
          <p:nvPr>
            <p:ph type="sldNum" sz="quarter" idx="12"/>
          </p:nvPr>
        </p:nvSpPr>
        <p:spPr/>
        <p:txBody>
          <a:bodyPr/>
          <a:lstStyle/>
          <a:p>
            <a:fld id="{34879AE8-C64B-42FB-BBC5-FDE0A3507655}" type="slidenum">
              <a:rPr lang="fr-FR" smtClean="0"/>
              <a:pPr/>
              <a:t>‹N°›</a:t>
            </a:fld>
            <a:endParaRPr lang="fr-F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10" name="Espace réservé du pied de page 9"/>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34879AE8-C64B-42FB-BBC5-FDE0A350765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9" name="Titre 28"/>
          <p:cNvSpPr>
            <a:spLocks noGrp="1"/>
          </p:cNvSpPr>
          <p:nvPr>
            <p:ph type="title"/>
          </p:nvPr>
        </p:nvSpPr>
        <p:spPr>
          <a:xfrm>
            <a:off x="304800" y="5410200"/>
            <a:ext cx="8610600" cy="882650"/>
          </a:xfrm>
        </p:spPr>
        <p:txBody>
          <a:bodyPr anchor="ctr"/>
          <a:lstStyle>
            <a:lvl1pPr>
              <a:defRPr/>
            </a:lvl1p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229600" y="6477000"/>
            <a:ext cx="762000" cy="246888"/>
          </a:xfrm>
        </p:spPr>
        <p:txBody>
          <a:bodyPr/>
          <a:lstStyle/>
          <a:p>
            <a:fld id="{34879AE8-C64B-42FB-BBC5-FDE0A3507655}" type="slidenum">
              <a:rPr lang="fr-FR" smtClean="0"/>
              <a:pPr/>
              <a:t>‹N°›</a:t>
            </a:fld>
            <a:endParaRPr lang="fr-FR"/>
          </a:p>
        </p:txBody>
      </p:sp>
      <p:sp>
        <p:nvSpPr>
          <p:cNvPr id="11"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21" name="Espace réservé du pied de page 20"/>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879AE8-C64B-42FB-BBC5-FDE0A350765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24" name="Espace réservé du pied de page 23"/>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879AE8-C64B-42FB-BBC5-FDE0A350765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title"/>
          </p:nvPr>
        </p:nvSpPr>
        <p:spPr>
          <a:xfrm>
            <a:off x="457200" y="5486400"/>
            <a:ext cx="8458200" cy="520700"/>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space réservé de la date 24"/>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29" name="Espace réservé du pied de page 28"/>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879AE8-C64B-42FB-BBC5-FDE0A350765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fr-FR" smtClean="0"/>
              <a:t>Cliquez sur l'icône pour ajouter une image</a:t>
            </a:r>
            <a:endParaRPr kumimoji="0" lang="en-US" dirty="0"/>
          </a:p>
        </p:txBody>
      </p:sp>
      <p:sp>
        <p:nvSpPr>
          <p:cNvPr id="7" name="Espace réservé de la date 6"/>
          <p:cNvSpPr>
            <a:spLocks noGrp="1"/>
          </p:cNvSpPr>
          <p:nvPr>
            <p:ph type="dt" sz="half" idx="10"/>
          </p:nvPr>
        </p:nvSpPr>
        <p:spPr/>
        <p:txBody>
          <a:bodyPr/>
          <a:lstStyle/>
          <a:p>
            <a:fld id="{68B086F3-9D06-4C55-9451-F5F803A047E7}" type="datetimeFigureOut">
              <a:rPr lang="fr-FR" smtClean="0"/>
              <a:pPr/>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31" name="Espace réservé du numéro de diapositive 30"/>
          <p:cNvSpPr>
            <a:spLocks noGrp="1"/>
          </p:cNvSpPr>
          <p:nvPr>
            <p:ph type="sldNum" sz="quarter" idx="12"/>
          </p:nvPr>
        </p:nvSpPr>
        <p:spPr/>
        <p:txBody>
          <a:bodyPr/>
          <a:lstStyle/>
          <a:p>
            <a:fld id="{34879AE8-C64B-42FB-BBC5-FDE0A3507655}" type="slidenum">
              <a:rPr lang="fr-FR" smtClean="0"/>
              <a:pPr/>
              <a:t>‹N°›</a:t>
            </a:fld>
            <a:endParaRPr lang="fr-FR"/>
          </a:p>
        </p:txBody>
      </p:sp>
      <p:sp>
        <p:nvSpPr>
          <p:cNvPr id="17" name="Titre 16"/>
          <p:cNvSpPr>
            <a:spLocks noGrp="1"/>
          </p:cNvSpPr>
          <p:nvPr>
            <p:ph type="title"/>
          </p:nvPr>
        </p:nvSpPr>
        <p:spPr>
          <a:xfrm>
            <a:off x="381000" y="4993760"/>
            <a:ext cx="5867400" cy="522288"/>
          </a:xfrm>
        </p:spPr>
        <p:txBody>
          <a:bodyPr anchor="ctr"/>
          <a:lstStyle>
            <a:lvl1pPr algn="l">
              <a:buNone/>
              <a:defRPr sz="2000" b="1"/>
            </a:lvl1pPr>
          </a:lstStyle>
          <a:p>
            <a:r>
              <a:rPr kumimoji="0" lang="fr-FR" smtClean="0"/>
              <a:t>Cliquez pour modifier le style du titre</a:t>
            </a:r>
            <a:endParaRPr kumimoji="0"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ce réservé du texte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8B086F3-9D06-4C55-9451-F5F803A047E7}" type="datetimeFigureOut">
              <a:rPr lang="fr-FR" smtClean="0"/>
              <a:pPr/>
              <a:t>04/03/2021</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4879AE8-C64B-42FB-BBC5-FDE0A3507655}" type="slidenum">
              <a:rPr lang="fr-FR" smtClean="0"/>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kumimoji="0" lang="fr-FR" smtClean="0"/>
              <a:t>Cliquez pour modifier le style du titre</a:t>
            </a:r>
            <a:endParaRPr kumimoji="0"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mailto:barbara.el-babsiri@ac-versailles" TargetMode="External"/><Relationship Id="rId2" Type="http://schemas.openxmlformats.org/officeDocument/2006/relationships/hyperlink" Target="mailto:stephane.bonnard@ac-versailles.fr" TargetMode="Externa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file:///C:\Users\viesco2\Pictures\calendrier%20d'alternance.pdf" TargetMode="External"/><Relationship Id="rId2" Type="http://schemas.openxmlformats.org/officeDocument/2006/relationships/hyperlink" Target="file:///\\admin\echanges\Applidos%20CFA%20Acad&#195;&#169;mique\UFA%20SANTOS%20DUMONT\DOSSIERS%20UFA%20SANTOS%20DUMONT\calendrier%20d'alternance\2020-2021\calendrier%20g&#195;&#169;n&#195;&#169;ral%202020-21_1.pdf"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sp>
        <p:nvSpPr>
          <p:cNvPr id="3" name="Sous-titre 2"/>
          <p:cNvSpPr>
            <a:spLocks noGrp="1"/>
          </p:cNvSpPr>
          <p:nvPr>
            <p:ph type="subTitle" idx="1"/>
          </p:nvPr>
        </p:nvSpPr>
        <p:spPr>
          <a:xfrm>
            <a:off x="467544" y="5517232"/>
            <a:ext cx="8568952" cy="554360"/>
          </a:xfrm>
        </p:spPr>
        <p:txBody>
          <a:bodyPr>
            <a:normAutofit fontScale="92500"/>
          </a:bodyPr>
          <a:lstStyle/>
          <a:p>
            <a:r>
              <a:rPr lang="fr-FR" b="1" dirty="0" smtClean="0"/>
              <a:t>LES METIERS DE L’HOTELLERIE-RESTAURATION EN APPRENTISSAGE</a:t>
            </a:r>
            <a:endParaRPr lang="fr-FR" b="1" dirty="0"/>
          </a:p>
        </p:txBody>
      </p:sp>
      <p:pic>
        <p:nvPicPr>
          <p:cNvPr id="4" name="Image 3" descr="C:\Users\dt\Desktop\PO\cuisinier.jpg"/>
          <p:cNvPicPr/>
          <p:nvPr/>
        </p:nvPicPr>
        <p:blipFill>
          <a:blip r:embed="rId2" cstate="print"/>
          <a:srcRect/>
          <a:stretch>
            <a:fillRect/>
          </a:stretch>
        </p:blipFill>
        <p:spPr bwMode="auto">
          <a:xfrm>
            <a:off x="827584" y="1556792"/>
            <a:ext cx="3096343" cy="1842448"/>
          </a:xfrm>
          <a:prstGeom prst="rect">
            <a:avLst/>
          </a:prstGeom>
          <a:noFill/>
          <a:ln w="9525">
            <a:noFill/>
            <a:miter lim="800000"/>
            <a:headEnd/>
            <a:tailEnd/>
          </a:ln>
        </p:spPr>
      </p:pic>
      <p:pic>
        <p:nvPicPr>
          <p:cNvPr id="5" name="Image 4" descr="catalog-chef-de-cuisine"/>
          <p:cNvPicPr/>
          <p:nvPr/>
        </p:nvPicPr>
        <p:blipFill>
          <a:blip r:embed="rId3" cstate="print"/>
          <a:srcRect/>
          <a:stretch>
            <a:fillRect/>
          </a:stretch>
        </p:blipFill>
        <p:spPr bwMode="auto">
          <a:xfrm>
            <a:off x="5724128" y="3501008"/>
            <a:ext cx="2519434" cy="1405720"/>
          </a:xfrm>
          <a:prstGeom prst="rect">
            <a:avLst/>
          </a:prstGeom>
          <a:noFill/>
          <a:ln w="9525">
            <a:noFill/>
            <a:miter lim="800000"/>
            <a:headEnd/>
            <a:tailEnd/>
          </a:ln>
        </p:spPr>
      </p:pic>
      <p:pic>
        <p:nvPicPr>
          <p:cNvPr id="6" name="Image 5" descr="waitress_helping_face_to_face_restaurant_pos"/>
          <p:cNvPicPr/>
          <p:nvPr/>
        </p:nvPicPr>
        <p:blipFill>
          <a:blip r:embed="rId4" cstate="print"/>
          <a:srcRect t="20944"/>
          <a:stretch>
            <a:fillRect/>
          </a:stretch>
        </p:blipFill>
        <p:spPr bwMode="auto">
          <a:xfrm>
            <a:off x="5508104" y="1412776"/>
            <a:ext cx="2469600" cy="1351128"/>
          </a:xfrm>
          <a:prstGeom prst="rect">
            <a:avLst/>
          </a:prstGeom>
          <a:noFill/>
          <a:ln w="9525">
            <a:noFill/>
            <a:miter lim="800000"/>
            <a:headEnd/>
            <a:tailEnd/>
          </a:ln>
        </p:spPr>
      </p:pic>
      <p:sp>
        <p:nvSpPr>
          <p:cNvPr id="8" name="ZoneTexte 7"/>
          <p:cNvSpPr txBox="1"/>
          <p:nvPr/>
        </p:nvSpPr>
        <p:spPr>
          <a:xfrm>
            <a:off x="827584" y="3789040"/>
            <a:ext cx="3603872" cy="369332"/>
          </a:xfrm>
          <a:prstGeom prst="rect">
            <a:avLst/>
          </a:prstGeom>
          <a:noFill/>
        </p:spPr>
        <p:txBody>
          <a:bodyPr wrap="none" rtlCol="0">
            <a:spAutoFit/>
          </a:bodyPr>
          <a:lstStyle/>
          <a:p>
            <a:r>
              <a:rPr lang="fr-FR" dirty="0" smtClean="0"/>
              <a:t>CAP Cuisine / CAP CSHCR en 2 ans</a:t>
            </a:r>
            <a:endParaRPr lang="fr-FR" dirty="0"/>
          </a:p>
        </p:txBody>
      </p:sp>
      <p:sp>
        <p:nvSpPr>
          <p:cNvPr id="9" name="ZoneTexte 8"/>
          <p:cNvSpPr txBox="1"/>
          <p:nvPr/>
        </p:nvSpPr>
        <p:spPr>
          <a:xfrm>
            <a:off x="1115616" y="4509120"/>
            <a:ext cx="4104456" cy="338554"/>
          </a:xfrm>
          <a:prstGeom prst="rect">
            <a:avLst/>
          </a:prstGeom>
          <a:noFill/>
        </p:spPr>
        <p:txBody>
          <a:bodyPr wrap="square" rtlCol="0">
            <a:spAutoFit/>
          </a:bodyPr>
          <a:lstStyle/>
          <a:p>
            <a:r>
              <a:rPr lang="fr-FR" sz="1600" dirty="0" smtClean="0"/>
              <a:t>BAC PRO Cuisine / BAC PRO CSR en 3 ans</a:t>
            </a:r>
            <a:endParaRPr lang="fr-FR" sz="1600" dirty="0"/>
          </a:p>
        </p:txBody>
      </p:sp>
      <p:sp>
        <p:nvSpPr>
          <p:cNvPr id="10" name="Étoile à 4 branches 9"/>
          <p:cNvSpPr/>
          <p:nvPr/>
        </p:nvSpPr>
        <p:spPr>
          <a:xfrm>
            <a:off x="323528" y="3717032"/>
            <a:ext cx="432048"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à 4 branches 11"/>
          <p:cNvSpPr/>
          <p:nvPr/>
        </p:nvSpPr>
        <p:spPr>
          <a:xfrm>
            <a:off x="683568" y="4437112"/>
            <a:ext cx="432048"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2" descr="L'Apprentissage dans l'Académie de Versailles – CFA de l'académie de  Versailles"/>
          <p:cNvPicPr>
            <a:picLocks noChangeAspect="1" noChangeArrowheads="1"/>
          </p:cNvPicPr>
          <p:nvPr/>
        </p:nvPicPr>
        <p:blipFill>
          <a:blip r:embed="rId5" cstate="print"/>
          <a:srcRect/>
          <a:stretch>
            <a:fillRect/>
          </a:stretch>
        </p:blipFill>
        <p:spPr bwMode="auto">
          <a:xfrm>
            <a:off x="467544" y="332656"/>
            <a:ext cx="1872208" cy="8640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sp>
        <p:nvSpPr>
          <p:cNvPr id="13" name="Titre 1"/>
          <p:cNvSpPr txBox="1">
            <a:spLocks/>
          </p:cNvSpPr>
          <p:nvPr/>
        </p:nvSpPr>
        <p:spPr>
          <a:xfrm>
            <a:off x="467544" y="1484784"/>
            <a:ext cx="8229600" cy="647700"/>
          </a:xfrm>
          <a:prstGeom prst="rect">
            <a:avLst/>
          </a:prstGeom>
        </p:spPr>
        <p:txBody>
          <a:bodyPr anchor="ctr">
            <a:normAutofit/>
          </a:bodyPr>
          <a:lstStyle/>
          <a:p>
            <a:pPr algn="ctr" fontAlgn="auto">
              <a:spcAft>
                <a:spcPts val="0"/>
              </a:spcAft>
              <a:defRPr/>
            </a:pPr>
            <a:endParaRPr lang="fr-FR" sz="2800" b="1" dirty="0">
              <a:solidFill>
                <a:srgbClr val="FF0000"/>
              </a:solidFill>
              <a:latin typeface="+mj-lt"/>
              <a:ea typeface="+mj-ea"/>
              <a:cs typeface="+mj-cs"/>
            </a:endParaRPr>
          </a:p>
        </p:txBody>
      </p:sp>
      <p:sp>
        <p:nvSpPr>
          <p:cNvPr id="14" name="Espace réservé du contenu 2"/>
          <p:cNvSpPr txBox="1">
            <a:spLocks/>
          </p:cNvSpPr>
          <p:nvPr/>
        </p:nvSpPr>
        <p:spPr>
          <a:xfrm>
            <a:off x="395536" y="2204864"/>
            <a:ext cx="8174037" cy="1943100"/>
          </a:xfrm>
          <a:prstGeom prst="rect">
            <a:avLst/>
          </a:prstGeom>
        </p:spPr>
        <p:txBody>
          <a:bodyPr vert="horz" anchor="b">
            <a:normAutofit/>
          </a:bodyPr>
          <a:lstStyle/>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endParaRPr kumimoji="0" lang="fr-FR" altLang="fr-FR" sz="2000" b="0" i="0" u="none" strike="noStrike" kern="1200" cap="none" spc="0" normalizeH="0" baseline="0" noProof="0" dirty="0" smtClean="0">
              <a:ln>
                <a:noFill/>
              </a:ln>
              <a:solidFill>
                <a:schemeClr val="tx2">
                  <a:shade val="75000"/>
                </a:schemeClr>
              </a:solidFill>
              <a:effectLst/>
              <a:uLnTx/>
              <a:uFillTx/>
              <a:latin typeface="+mn-lt"/>
              <a:ea typeface="+mn-ea"/>
              <a:cs typeface="+mn-cs"/>
            </a:endParaRPr>
          </a:p>
        </p:txBody>
      </p:sp>
      <p:sp>
        <p:nvSpPr>
          <p:cNvPr id="20" name="Sous-titre 19"/>
          <p:cNvSpPr>
            <a:spLocks noGrp="1"/>
          </p:cNvSpPr>
          <p:nvPr>
            <p:ph type="subTitle" idx="1"/>
          </p:nvPr>
        </p:nvSpPr>
        <p:spPr>
          <a:xfrm>
            <a:off x="251520" y="6237312"/>
            <a:ext cx="8458200" cy="476672"/>
          </a:xfrm>
        </p:spPr>
        <p:txBody>
          <a:bodyPr>
            <a:normAutofit/>
          </a:bodyPr>
          <a:lstStyle/>
          <a:p>
            <a:pPr algn="r"/>
            <a:r>
              <a:rPr lang="fr-FR" sz="1800" b="1" u="sng" dirty="0" smtClean="0"/>
              <a:t>Les métiers de l’Hôtellerie-Restauration en apprentissage</a:t>
            </a:r>
            <a:endParaRPr lang="fr-FR" sz="1800" b="1" u="sng" dirty="0"/>
          </a:p>
        </p:txBody>
      </p:sp>
      <p:sp>
        <p:nvSpPr>
          <p:cNvPr id="1034" name="AutoShape 10"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4"/>
          <p:cNvSpPr>
            <a:spLocks noChangeArrowheads="1"/>
          </p:cNvSpPr>
          <p:nvPr/>
        </p:nvSpPr>
        <p:spPr bwMode="auto">
          <a:xfrm>
            <a:off x="683568" y="1412776"/>
            <a:ext cx="7775575" cy="461665"/>
          </a:xfrm>
          <a:prstGeom prst="rect">
            <a:avLst/>
          </a:prstGeom>
          <a:noFill/>
          <a:ln w="9525">
            <a:noFill/>
            <a:miter lim="800000"/>
            <a:headEnd/>
            <a:tailEnd/>
          </a:ln>
        </p:spPr>
        <p:txBody>
          <a:bodyPr>
            <a:spAutoFit/>
          </a:bodyPr>
          <a:lstStyle/>
          <a:p>
            <a:pPr algn="ctr"/>
            <a:r>
              <a:rPr lang="fr-FR" sz="2400" b="1" dirty="0" smtClean="0">
                <a:solidFill>
                  <a:srgbClr val="FF0000"/>
                </a:solidFill>
                <a:latin typeface="Calibri" pitchFamily="34" charset="0"/>
              </a:rPr>
              <a:t>CONTACTS INSCRIPTION</a:t>
            </a:r>
            <a:endParaRPr lang="fr-FR" sz="2400" dirty="0">
              <a:latin typeface="Calibri" pitchFamily="34" charset="0"/>
            </a:endParaRPr>
          </a:p>
        </p:txBody>
      </p:sp>
      <p:sp>
        <p:nvSpPr>
          <p:cNvPr id="11" name="Rectangle 4"/>
          <p:cNvSpPr>
            <a:spLocks noChangeArrowheads="1"/>
          </p:cNvSpPr>
          <p:nvPr/>
        </p:nvSpPr>
        <p:spPr bwMode="auto">
          <a:xfrm>
            <a:off x="611560" y="4005064"/>
            <a:ext cx="7775575" cy="461665"/>
          </a:xfrm>
          <a:prstGeom prst="rect">
            <a:avLst/>
          </a:prstGeom>
          <a:noFill/>
          <a:ln w="9525">
            <a:noFill/>
            <a:miter lim="800000"/>
            <a:headEnd/>
            <a:tailEnd/>
          </a:ln>
        </p:spPr>
        <p:txBody>
          <a:bodyPr>
            <a:spAutoFit/>
          </a:bodyPr>
          <a:lstStyle/>
          <a:p>
            <a:pPr algn="ctr"/>
            <a:r>
              <a:rPr lang="fr-FR" sz="2400" b="1" dirty="0" smtClean="0">
                <a:solidFill>
                  <a:srgbClr val="FF0000"/>
                </a:solidFill>
                <a:latin typeface="Calibri" pitchFamily="34" charset="0"/>
              </a:rPr>
              <a:t>AUTRE CONTACT</a:t>
            </a:r>
            <a:endParaRPr lang="fr-FR" sz="2400" dirty="0">
              <a:latin typeface="Calibri" pitchFamily="34" charset="0"/>
            </a:endParaRPr>
          </a:p>
        </p:txBody>
      </p:sp>
      <p:sp>
        <p:nvSpPr>
          <p:cNvPr id="15" name="Rectangle 1"/>
          <p:cNvSpPr>
            <a:spLocks noChangeArrowheads="1"/>
          </p:cNvSpPr>
          <p:nvPr/>
        </p:nvSpPr>
        <p:spPr bwMode="auto">
          <a:xfrm>
            <a:off x="1619672" y="4725144"/>
            <a:ext cx="5904656"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31813" algn="l"/>
              </a:tabLst>
            </a:pPr>
            <a:r>
              <a:rPr lang="fr-FR" sz="1600" dirty="0" smtClean="0">
                <a:latin typeface="Arial" pitchFamily="34" charset="0"/>
                <a:cs typeface="Arial" pitchFamily="34" charset="0"/>
              </a:rPr>
              <a:t>Stéphane BONNARD (DDF) – 01 41 12 02 70</a:t>
            </a:r>
          </a:p>
          <a:p>
            <a:pPr marL="0" marR="0" lvl="0" indent="0" algn="ctr" defTabSz="914400" rtl="0" eaLnBrk="1" fontAlgn="base" latinLnBrk="0" hangingPunct="1">
              <a:lnSpc>
                <a:spcPct val="100000"/>
              </a:lnSpc>
              <a:spcBef>
                <a:spcPct val="0"/>
              </a:spcBef>
              <a:spcAft>
                <a:spcPct val="0"/>
              </a:spcAft>
              <a:buClrTx/>
              <a:buSzTx/>
              <a:buFontTx/>
              <a:buNone/>
              <a:tabLst>
                <a:tab pos="531813" algn="l"/>
              </a:tabLst>
            </a:pPr>
            <a:r>
              <a:rPr lang="fr-FR" sz="1600" dirty="0" err="1" smtClean="0">
                <a:latin typeface="Arial" pitchFamily="34" charset="0"/>
                <a:cs typeface="Arial" pitchFamily="34" charset="0"/>
              </a:rPr>
              <a:t>e.Mail</a:t>
            </a:r>
            <a:r>
              <a:rPr lang="fr-FR" sz="1600" dirty="0" smtClean="0">
                <a:latin typeface="Arial" pitchFamily="34" charset="0"/>
                <a:cs typeface="Arial" pitchFamily="34" charset="0"/>
              </a:rPr>
              <a:t> : </a:t>
            </a:r>
            <a:r>
              <a:rPr lang="fr-FR" sz="1600" dirty="0" smtClean="0">
                <a:latin typeface="Arial" pitchFamily="34" charset="0"/>
                <a:cs typeface="Arial" pitchFamily="34" charset="0"/>
                <a:hlinkClick r:id="rId2"/>
              </a:rPr>
              <a:t>stephane.bonnard@ac-versailles.fr</a:t>
            </a:r>
            <a:endParaRPr lang="fr-FR" sz="1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1813" algn="l"/>
              </a:tabLst>
            </a:pPr>
            <a:endParaRPr lang="fr-FR" sz="1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1813"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
          <p:cNvSpPr>
            <a:spLocks noChangeArrowheads="1"/>
          </p:cNvSpPr>
          <p:nvPr/>
        </p:nvSpPr>
        <p:spPr bwMode="auto">
          <a:xfrm>
            <a:off x="1331640" y="2060848"/>
            <a:ext cx="66247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Webdings" pitchFamily="18" charset="2"/>
              <a:buChar char="4"/>
              <a:tabLst>
                <a:tab pos="531813" algn="l"/>
              </a:tabLst>
            </a:pPr>
            <a:r>
              <a:rPr lang="fr-FR" sz="1600" dirty="0" smtClean="0">
                <a:latin typeface="Arial" pitchFamily="34" charset="0"/>
                <a:cs typeface="Arial" pitchFamily="34" charset="0"/>
              </a:rPr>
              <a:t>Pour tout renseignement , merci de contacter :</a:t>
            </a:r>
          </a:p>
          <a:p>
            <a:pPr marL="0" marR="0" lvl="0" indent="0" algn="ctr" defTabSz="914400" rtl="0" eaLnBrk="1" fontAlgn="base" latinLnBrk="0" hangingPunct="1">
              <a:lnSpc>
                <a:spcPct val="100000"/>
              </a:lnSpc>
              <a:spcBef>
                <a:spcPct val="0"/>
              </a:spcBef>
              <a:spcAft>
                <a:spcPct val="0"/>
              </a:spcAft>
              <a:buClrTx/>
              <a:buSzTx/>
              <a:tabLst>
                <a:tab pos="531813" algn="l"/>
              </a:tabLst>
            </a:pPr>
            <a:r>
              <a:rPr lang="fr-FR" sz="1600" dirty="0" smtClean="0">
                <a:latin typeface="Arial" pitchFamily="34" charset="0"/>
                <a:cs typeface="Arial" pitchFamily="34" charset="0"/>
              </a:rPr>
              <a:t>    Par téléphone : Barbara EL BABSIRI : 01 41 12 07 41</a:t>
            </a:r>
          </a:p>
          <a:p>
            <a:pPr marL="0" marR="0" lvl="0" indent="0" algn="ctr" defTabSz="914400" rtl="0" eaLnBrk="1" fontAlgn="base" latinLnBrk="0" hangingPunct="1">
              <a:lnSpc>
                <a:spcPct val="100000"/>
              </a:lnSpc>
              <a:spcBef>
                <a:spcPct val="0"/>
              </a:spcBef>
              <a:spcAft>
                <a:spcPct val="0"/>
              </a:spcAft>
              <a:buClrTx/>
              <a:buSzTx/>
              <a:tabLst>
                <a:tab pos="531813" algn="l"/>
              </a:tabLst>
            </a:pPr>
            <a:r>
              <a:rPr lang="fr-FR" sz="1600" dirty="0" smtClean="0">
                <a:latin typeface="Arial" pitchFamily="34" charset="0"/>
                <a:cs typeface="Arial" pitchFamily="34" charset="0"/>
              </a:rPr>
              <a:t>    E-mail : </a:t>
            </a:r>
            <a:r>
              <a:rPr lang="fr-FR" sz="1600" dirty="0" err="1" smtClean="0">
                <a:latin typeface="Arial" pitchFamily="34" charset="0"/>
                <a:cs typeface="Arial" pitchFamily="34" charset="0"/>
                <a:hlinkClick r:id="rId3"/>
              </a:rPr>
              <a:t>barbara.el-babsiri</a:t>
            </a:r>
            <a:r>
              <a:rPr lang="fr-FR" sz="1600" dirty="0" smtClean="0">
                <a:latin typeface="Arial" pitchFamily="34" charset="0"/>
                <a:cs typeface="Arial" pitchFamily="34" charset="0"/>
                <a:hlinkClick r:id="rId3"/>
              </a:rPr>
              <a:t>@</a:t>
            </a:r>
            <a:r>
              <a:rPr lang="fr-FR" sz="1600" dirty="0" err="1" smtClean="0">
                <a:latin typeface="Arial" pitchFamily="34" charset="0"/>
                <a:cs typeface="Arial" pitchFamily="34" charset="0"/>
                <a:hlinkClick r:id="rId3"/>
              </a:rPr>
              <a:t>ac</a:t>
            </a:r>
            <a:r>
              <a:rPr lang="fr-FR" sz="1600" dirty="0" smtClean="0">
                <a:latin typeface="Arial" pitchFamily="34" charset="0"/>
                <a:cs typeface="Arial" pitchFamily="34" charset="0"/>
                <a:hlinkClick r:id="rId3"/>
              </a:rPr>
              <a:t>-</a:t>
            </a:r>
            <a:r>
              <a:rPr lang="fr-FR" sz="1600" dirty="0" err="1" smtClean="0">
                <a:latin typeface="Arial" pitchFamily="34" charset="0"/>
                <a:cs typeface="Arial" pitchFamily="34" charset="0"/>
                <a:hlinkClick r:id="rId3"/>
              </a:rPr>
              <a:t>versailles</a:t>
            </a:r>
            <a:r>
              <a:rPr lang="fr-FR" sz="1600" dirty="0" smtClean="0">
                <a:latin typeface="Arial" pitchFamily="34" charset="0"/>
                <a:cs typeface="Arial" pitchFamily="34" charset="0"/>
              </a:rPr>
              <a:t> .</a:t>
            </a:r>
            <a:r>
              <a:rPr lang="fr-FR" sz="1600" dirty="0" err="1" smtClean="0">
                <a:latin typeface="Arial" pitchFamily="34" charset="0"/>
                <a:cs typeface="Arial" pitchFamily="34" charset="0"/>
              </a:rPr>
              <a:t>fr</a:t>
            </a:r>
            <a:endParaRPr lang="fr-FR" sz="1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tab pos="531813" algn="l"/>
              </a:tabLst>
            </a:pPr>
            <a:endParaRPr lang="fr-FR" sz="1600" i="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tab pos="531813" algn="l"/>
              </a:tabLst>
            </a:pPr>
            <a:r>
              <a:rPr lang="fr-FR" sz="1600" i="1" dirty="0" smtClean="0">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tabLst>
                <a:tab pos="531813" algn="l"/>
              </a:tabLst>
            </a:pPr>
            <a:endParaRPr lang="fr-FR" sz="1600" i="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tab pos="531813" algn="l"/>
              </a:tabLst>
            </a:pPr>
            <a:endParaRPr lang="fr-FR" sz="1600" i="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1813" algn="l"/>
              </a:tabLst>
            </a:pPr>
            <a:endParaRPr lang="fr-FR" sz="1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1813" algn="l"/>
              </a:tabLst>
            </a:pPr>
            <a:endParaRPr lang="fr-FR" sz="1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1813" algn="l"/>
              </a:tabLst>
            </a:pPr>
            <a:endParaRPr lang="fr-FR"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531813" algn="l"/>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8" name="Picture 2" descr="Établir un contrat d'apprentissage – FormaSup Pays de Savoie"/>
          <p:cNvPicPr>
            <a:picLocks noChangeAspect="1" noChangeArrowheads="1"/>
          </p:cNvPicPr>
          <p:nvPr/>
        </p:nvPicPr>
        <p:blipFill>
          <a:blip r:embed="rId4" cstate="print"/>
          <a:srcRect/>
          <a:stretch>
            <a:fillRect/>
          </a:stretch>
        </p:blipFill>
        <p:spPr bwMode="auto">
          <a:xfrm>
            <a:off x="7596336" y="1340768"/>
            <a:ext cx="936104" cy="936104"/>
          </a:xfrm>
          <a:prstGeom prst="ellipse">
            <a:avLst/>
          </a:prstGeom>
          <a:ln>
            <a:noFill/>
          </a:ln>
          <a:effectLst>
            <a:softEdge rad="112500"/>
          </a:effectLst>
        </p:spPr>
      </p:pic>
      <p:pic>
        <p:nvPicPr>
          <p:cNvPr id="16" name="Picture 2" descr="L'Apprentissage dans l'Académie de Versailles – CFA de l'académie de  Versailles"/>
          <p:cNvPicPr>
            <a:picLocks noChangeAspect="1" noChangeArrowheads="1"/>
          </p:cNvPicPr>
          <p:nvPr/>
        </p:nvPicPr>
        <p:blipFill>
          <a:blip r:embed="rId5" cstate="print"/>
          <a:srcRect/>
          <a:stretch>
            <a:fillRect/>
          </a:stretch>
        </p:blipFill>
        <p:spPr bwMode="auto">
          <a:xfrm>
            <a:off x="467544" y="332656"/>
            <a:ext cx="1872208" cy="8640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sp>
        <p:nvSpPr>
          <p:cNvPr id="13" name="Titre 1"/>
          <p:cNvSpPr txBox="1">
            <a:spLocks/>
          </p:cNvSpPr>
          <p:nvPr/>
        </p:nvSpPr>
        <p:spPr>
          <a:xfrm>
            <a:off x="467544" y="1484784"/>
            <a:ext cx="8229600" cy="647700"/>
          </a:xfrm>
          <a:prstGeom prst="rect">
            <a:avLst/>
          </a:prstGeom>
        </p:spPr>
        <p:txBody>
          <a:bodyPr anchor="ctr">
            <a:normAutofit/>
          </a:bodyPr>
          <a:lstStyle/>
          <a:p>
            <a:pPr algn="ctr" fontAlgn="auto">
              <a:spcAft>
                <a:spcPts val="0"/>
              </a:spcAft>
              <a:defRPr/>
            </a:pPr>
            <a:endParaRPr lang="fr-FR" sz="2800" b="1" dirty="0">
              <a:solidFill>
                <a:srgbClr val="FF0000"/>
              </a:solidFill>
              <a:latin typeface="+mj-lt"/>
              <a:ea typeface="+mj-ea"/>
              <a:cs typeface="+mj-cs"/>
            </a:endParaRPr>
          </a:p>
        </p:txBody>
      </p:sp>
      <p:sp>
        <p:nvSpPr>
          <p:cNvPr id="14" name="Espace réservé du contenu 2"/>
          <p:cNvSpPr txBox="1">
            <a:spLocks/>
          </p:cNvSpPr>
          <p:nvPr/>
        </p:nvSpPr>
        <p:spPr>
          <a:xfrm>
            <a:off x="395536" y="2204864"/>
            <a:ext cx="8174037" cy="1943100"/>
          </a:xfrm>
          <a:prstGeom prst="rect">
            <a:avLst/>
          </a:prstGeom>
        </p:spPr>
        <p:txBody>
          <a:bodyPr vert="horz" anchor="b">
            <a:normAutofit/>
          </a:bodyPr>
          <a:lstStyle/>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endParaRPr kumimoji="0" lang="fr-FR" altLang="fr-FR" sz="2000" b="0" i="0" u="none" strike="noStrike" kern="1200" cap="none" spc="0" normalizeH="0" baseline="0" noProof="0" dirty="0" smtClean="0">
              <a:ln>
                <a:noFill/>
              </a:ln>
              <a:solidFill>
                <a:schemeClr val="tx2">
                  <a:shade val="75000"/>
                </a:schemeClr>
              </a:solidFill>
              <a:effectLst/>
              <a:uLnTx/>
              <a:uFillTx/>
              <a:latin typeface="+mn-lt"/>
              <a:ea typeface="+mn-ea"/>
              <a:cs typeface="+mn-cs"/>
            </a:endParaRPr>
          </a:p>
        </p:txBody>
      </p:sp>
      <p:sp>
        <p:nvSpPr>
          <p:cNvPr id="20" name="Sous-titre 19"/>
          <p:cNvSpPr>
            <a:spLocks noGrp="1"/>
          </p:cNvSpPr>
          <p:nvPr>
            <p:ph type="subTitle" idx="1"/>
          </p:nvPr>
        </p:nvSpPr>
        <p:spPr>
          <a:xfrm>
            <a:off x="251520" y="6237312"/>
            <a:ext cx="8458200" cy="476672"/>
          </a:xfrm>
        </p:spPr>
        <p:txBody>
          <a:bodyPr>
            <a:normAutofit/>
          </a:bodyPr>
          <a:lstStyle/>
          <a:p>
            <a:pPr algn="r"/>
            <a:r>
              <a:rPr lang="fr-FR" sz="1800" b="1" u="sng" dirty="0" smtClean="0"/>
              <a:t>Les métiers de l’Hôtellerie-Restauration en apprentissage</a:t>
            </a:r>
            <a:endParaRPr lang="fr-FR" sz="1800" b="1" u="sng" dirty="0"/>
          </a:p>
        </p:txBody>
      </p:sp>
      <p:sp>
        <p:nvSpPr>
          <p:cNvPr id="1034" name="AutoShape 10"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4"/>
          <p:cNvSpPr>
            <a:spLocks noChangeArrowheads="1"/>
          </p:cNvSpPr>
          <p:nvPr/>
        </p:nvSpPr>
        <p:spPr bwMode="auto">
          <a:xfrm>
            <a:off x="611560" y="1484784"/>
            <a:ext cx="7775575" cy="461665"/>
          </a:xfrm>
          <a:prstGeom prst="rect">
            <a:avLst/>
          </a:prstGeom>
          <a:noFill/>
          <a:ln w="9525">
            <a:noFill/>
            <a:miter lim="800000"/>
            <a:headEnd/>
            <a:tailEnd/>
          </a:ln>
        </p:spPr>
        <p:txBody>
          <a:bodyPr>
            <a:spAutoFit/>
          </a:bodyPr>
          <a:lstStyle/>
          <a:p>
            <a:pPr algn="ctr"/>
            <a:r>
              <a:rPr lang="fr-FR" sz="2400" b="1" dirty="0" smtClean="0">
                <a:solidFill>
                  <a:srgbClr val="FF0000"/>
                </a:solidFill>
                <a:latin typeface="Calibri" pitchFamily="34" charset="0"/>
              </a:rPr>
              <a:t>ENTREPRISES PARTENAIRES</a:t>
            </a:r>
            <a:endParaRPr lang="fr-FR" sz="2400" dirty="0">
              <a:latin typeface="Calibri" pitchFamily="34" charset="0"/>
            </a:endParaRPr>
          </a:p>
        </p:txBody>
      </p:sp>
      <p:pic>
        <p:nvPicPr>
          <p:cNvPr id="16" name="Picture 2" descr="L'Apprentissage dans l'Académie de Versailles – CFA de l'académie de  Versailles"/>
          <p:cNvPicPr>
            <a:picLocks noChangeAspect="1" noChangeArrowheads="1"/>
          </p:cNvPicPr>
          <p:nvPr/>
        </p:nvPicPr>
        <p:blipFill>
          <a:blip r:embed="rId2" cstate="print"/>
          <a:srcRect/>
          <a:stretch>
            <a:fillRect/>
          </a:stretch>
        </p:blipFill>
        <p:spPr bwMode="auto">
          <a:xfrm>
            <a:off x="467544" y="332656"/>
            <a:ext cx="1872208" cy="864096"/>
          </a:xfrm>
          <a:prstGeom prst="rect">
            <a:avLst/>
          </a:prstGeom>
          <a:noFill/>
        </p:spPr>
      </p:pic>
      <p:pic>
        <p:nvPicPr>
          <p:cNvPr id="1026" name="Picture 2" descr="Avis des salariés sur API Restauration | Glassdoor"/>
          <p:cNvPicPr>
            <a:picLocks noChangeAspect="1" noChangeArrowheads="1"/>
          </p:cNvPicPr>
          <p:nvPr/>
        </p:nvPicPr>
        <p:blipFill>
          <a:blip r:embed="rId3" cstate="print"/>
          <a:srcRect/>
          <a:stretch>
            <a:fillRect/>
          </a:stretch>
        </p:blipFill>
        <p:spPr bwMode="auto">
          <a:xfrm>
            <a:off x="899592" y="2132856"/>
            <a:ext cx="864096" cy="864096"/>
          </a:xfrm>
          <a:prstGeom prst="rect">
            <a:avLst/>
          </a:prstGeom>
          <a:noFill/>
        </p:spPr>
      </p:pic>
      <p:pic>
        <p:nvPicPr>
          <p:cNvPr id="1028" name="Picture 4" descr="Les Bistrots Pas Parisiens | Pascale Venot"/>
          <p:cNvPicPr>
            <a:picLocks noChangeAspect="1" noChangeArrowheads="1"/>
          </p:cNvPicPr>
          <p:nvPr/>
        </p:nvPicPr>
        <p:blipFill>
          <a:blip r:embed="rId4" cstate="print"/>
          <a:srcRect/>
          <a:stretch>
            <a:fillRect/>
          </a:stretch>
        </p:blipFill>
        <p:spPr bwMode="auto">
          <a:xfrm>
            <a:off x="3635896" y="1988840"/>
            <a:ext cx="1964168" cy="1741563"/>
          </a:xfrm>
          <a:prstGeom prst="rect">
            <a:avLst/>
          </a:prstGeom>
          <a:noFill/>
        </p:spPr>
      </p:pic>
      <p:pic>
        <p:nvPicPr>
          <p:cNvPr id="1030" name="Picture 6" descr="Région Île-de-France - data.gouv.fr"/>
          <p:cNvPicPr>
            <a:picLocks noChangeAspect="1" noChangeArrowheads="1"/>
          </p:cNvPicPr>
          <p:nvPr/>
        </p:nvPicPr>
        <p:blipFill>
          <a:blip r:embed="rId5" cstate="print"/>
          <a:srcRect/>
          <a:stretch>
            <a:fillRect/>
          </a:stretch>
        </p:blipFill>
        <p:spPr bwMode="auto">
          <a:xfrm>
            <a:off x="6516216" y="4149080"/>
            <a:ext cx="1584176" cy="864096"/>
          </a:xfrm>
          <a:prstGeom prst="rect">
            <a:avLst/>
          </a:prstGeom>
          <a:noFill/>
        </p:spPr>
      </p:pic>
      <p:pic>
        <p:nvPicPr>
          <p:cNvPr id="1032" name="Picture 8" descr="Sodexo — Wikipédia"/>
          <p:cNvPicPr>
            <a:picLocks noChangeAspect="1" noChangeArrowheads="1"/>
          </p:cNvPicPr>
          <p:nvPr/>
        </p:nvPicPr>
        <p:blipFill>
          <a:blip r:embed="rId6" cstate="print"/>
          <a:srcRect/>
          <a:stretch>
            <a:fillRect/>
          </a:stretch>
        </p:blipFill>
        <p:spPr bwMode="auto">
          <a:xfrm>
            <a:off x="1619672" y="4149080"/>
            <a:ext cx="1539102" cy="504056"/>
          </a:xfrm>
          <a:prstGeom prst="rect">
            <a:avLst/>
          </a:prstGeom>
          <a:noFill/>
        </p:spPr>
      </p:pic>
      <p:pic>
        <p:nvPicPr>
          <p:cNvPr id="3" name="Picture 10" descr="Education Nationale - data.gouv.fr"/>
          <p:cNvPicPr>
            <a:picLocks noChangeAspect="1" noChangeArrowheads="1"/>
          </p:cNvPicPr>
          <p:nvPr/>
        </p:nvPicPr>
        <p:blipFill>
          <a:blip r:embed="rId7" cstate="print"/>
          <a:srcRect/>
          <a:stretch>
            <a:fillRect/>
          </a:stretch>
        </p:blipFill>
        <p:spPr bwMode="auto">
          <a:xfrm>
            <a:off x="5220072" y="4149080"/>
            <a:ext cx="1017291" cy="1017291"/>
          </a:xfrm>
          <a:prstGeom prst="rect">
            <a:avLst/>
          </a:prstGeom>
          <a:noFill/>
        </p:spPr>
      </p:pic>
      <p:sp>
        <p:nvSpPr>
          <p:cNvPr id="4" name="AutoShape 12" descr="Accor - Découvrez Potel et Chab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8" name="AutoShape 14" descr="Accor - Découvrez Potel et Chab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40" name="AutoShape 16" descr="Accor - Découvrez Potel et Chab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42" name="Picture 18" descr="Le fonds Rothschild et AccorHotels veulent racheter le traiteur de luxe  Potel et Chabot - Challenges"/>
          <p:cNvPicPr>
            <a:picLocks noChangeAspect="1" noChangeArrowheads="1"/>
          </p:cNvPicPr>
          <p:nvPr/>
        </p:nvPicPr>
        <p:blipFill>
          <a:blip r:embed="rId8" cstate="print"/>
          <a:srcRect/>
          <a:stretch>
            <a:fillRect/>
          </a:stretch>
        </p:blipFill>
        <p:spPr bwMode="auto">
          <a:xfrm>
            <a:off x="6588224" y="2348880"/>
            <a:ext cx="1258898" cy="936104"/>
          </a:xfrm>
          <a:prstGeom prst="rect">
            <a:avLst/>
          </a:prstGeom>
          <a:noFill/>
        </p:spPr>
      </p:pic>
      <p:pic>
        <p:nvPicPr>
          <p:cNvPr id="1044" name="Picture 20" descr="Elior France (@Elior_France) | Twitter"/>
          <p:cNvPicPr>
            <a:picLocks noChangeAspect="1" noChangeArrowheads="1"/>
          </p:cNvPicPr>
          <p:nvPr/>
        </p:nvPicPr>
        <p:blipFill>
          <a:blip r:embed="rId9" cstate="print"/>
          <a:srcRect/>
          <a:stretch>
            <a:fillRect/>
          </a:stretch>
        </p:blipFill>
        <p:spPr bwMode="auto">
          <a:xfrm>
            <a:off x="3635896" y="3933056"/>
            <a:ext cx="1080120" cy="720080"/>
          </a:xfrm>
          <a:prstGeom prst="rect">
            <a:avLst/>
          </a:prstGeom>
          <a:noFill/>
        </p:spPr>
      </p:pic>
      <p:pic>
        <p:nvPicPr>
          <p:cNvPr id="1048" name="Picture 24" descr="Accor sans &quot;hotels&quot; pour devenir une marque &quot;d'hospitalité augmentée&quot;"/>
          <p:cNvPicPr>
            <a:picLocks noChangeAspect="1" noChangeArrowheads="1"/>
          </p:cNvPicPr>
          <p:nvPr/>
        </p:nvPicPr>
        <p:blipFill>
          <a:blip r:embed="rId10" cstate="print"/>
          <a:srcRect/>
          <a:stretch>
            <a:fillRect/>
          </a:stretch>
        </p:blipFill>
        <p:spPr bwMode="auto">
          <a:xfrm>
            <a:off x="1691680" y="3140968"/>
            <a:ext cx="1050927" cy="648072"/>
          </a:xfrm>
          <a:prstGeom prst="rect">
            <a:avLst/>
          </a:prstGeom>
          <a:noFill/>
        </p:spPr>
      </p:pic>
      <p:sp>
        <p:nvSpPr>
          <p:cNvPr id="1050" name="AutoShape 26" descr="Hippopotamus - Le steak house à la françai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52" name="Picture 28" descr="HIPPOPOTAMUS - L'Officiel de la Franchise"/>
          <p:cNvPicPr>
            <a:picLocks noChangeAspect="1" noChangeArrowheads="1"/>
          </p:cNvPicPr>
          <p:nvPr/>
        </p:nvPicPr>
        <p:blipFill>
          <a:blip r:embed="rId11" cstate="print"/>
          <a:srcRect/>
          <a:stretch>
            <a:fillRect/>
          </a:stretch>
        </p:blipFill>
        <p:spPr bwMode="auto">
          <a:xfrm>
            <a:off x="2123728" y="2204864"/>
            <a:ext cx="1296144" cy="6226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L'Apprentissage dans l'Académie de Versailles – CFA de l'académie de  Versailles"/>
          <p:cNvPicPr>
            <a:picLocks noChangeAspect="1" noChangeArrowheads="1"/>
          </p:cNvPicPr>
          <p:nvPr/>
        </p:nvPicPr>
        <p:blipFill>
          <a:blip r:embed="rId2" cstate="print"/>
          <a:srcRect/>
          <a:stretch>
            <a:fillRect/>
          </a:stretch>
        </p:blipFill>
        <p:spPr bwMode="auto">
          <a:xfrm>
            <a:off x="467544" y="332656"/>
            <a:ext cx="1872208" cy="864096"/>
          </a:xfrm>
          <a:prstGeom prst="rect">
            <a:avLst/>
          </a:prstGeom>
          <a:noFill/>
        </p:spPr>
      </p:pic>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sp>
        <p:nvSpPr>
          <p:cNvPr id="13" name="Titre 1"/>
          <p:cNvSpPr txBox="1">
            <a:spLocks/>
          </p:cNvSpPr>
          <p:nvPr/>
        </p:nvSpPr>
        <p:spPr>
          <a:xfrm>
            <a:off x="395536" y="2060848"/>
            <a:ext cx="8229600" cy="647700"/>
          </a:xfrm>
          <a:prstGeom prst="rect">
            <a:avLst/>
          </a:prstGeom>
        </p:spPr>
        <p:txBody>
          <a:bodyPr anchor="ctr">
            <a:normAutofit/>
          </a:bodyPr>
          <a:lstStyle/>
          <a:p>
            <a:pPr algn="ctr" fontAlgn="auto">
              <a:spcAft>
                <a:spcPts val="0"/>
              </a:spcAft>
              <a:defRPr/>
            </a:pPr>
            <a:r>
              <a:rPr lang="fr-FR" sz="2800" b="1" dirty="0" smtClean="0">
                <a:solidFill>
                  <a:srgbClr val="FF0000"/>
                </a:solidFill>
                <a:latin typeface="+mj-lt"/>
                <a:ea typeface="+mj-ea"/>
                <a:cs typeface="+mj-cs"/>
              </a:rPr>
              <a:t>Se former par l’apprentissage ?</a:t>
            </a:r>
            <a:endParaRPr lang="fr-FR" sz="2800" b="1" dirty="0">
              <a:solidFill>
                <a:srgbClr val="FF0000"/>
              </a:solidFill>
              <a:latin typeface="+mj-lt"/>
              <a:ea typeface="+mj-ea"/>
              <a:cs typeface="+mj-cs"/>
            </a:endParaRPr>
          </a:p>
        </p:txBody>
      </p:sp>
      <p:sp>
        <p:nvSpPr>
          <p:cNvPr id="14" name="Espace réservé du contenu 2"/>
          <p:cNvSpPr txBox="1">
            <a:spLocks/>
          </p:cNvSpPr>
          <p:nvPr/>
        </p:nvSpPr>
        <p:spPr>
          <a:xfrm>
            <a:off x="539552" y="2780928"/>
            <a:ext cx="8174037" cy="1943100"/>
          </a:xfrm>
          <a:prstGeom prst="rect">
            <a:avLst/>
          </a:prstGeom>
        </p:spPr>
        <p:txBody>
          <a:bodyPr vert="horz" anchor="b">
            <a:normAutofit/>
          </a:bodyPr>
          <a:lstStyle/>
          <a:p>
            <a:pPr marL="285750" lvl="0" indent="-285750" algn="just">
              <a:spcBef>
                <a:spcPct val="20000"/>
              </a:spcBef>
              <a:buClr>
                <a:schemeClr val="accent1"/>
              </a:buClr>
              <a:buSzPct val="70000"/>
              <a:buFont typeface="Wingdings" pitchFamily="2" charset="2"/>
              <a:buChar char="Ø"/>
              <a:defRPr/>
            </a:pPr>
            <a:r>
              <a:rPr lang="fr-FR" sz="2400" dirty="0" smtClean="0"/>
              <a:t>L'apprentissage est une formation en alternance : il associe une formation chez un employeur et des enseignements dispensés dans un organisme de formation. </a:t>
            </a:r>
          </a:p>
          <a:p>
            <a:pPr marL="285750" lvl="0" indent="-285750" algn="just">
              <a:spcBef>
                <a:spcPct val="20000"/>
              </a:spcBef>
              <a:buClr>
                <a:schemeClr val="accent1"/>
              </a:buClr>
              <a:buSzPct val="70000"/>
              <a:buFont typeface="Wingdings" pitchFamily="2" charset="2"/>
              <a:buChar char="Ø"/>
              <a:defRPr/>
            </a:pPr>
            <a:endParaRPr lang="fr-FR" sz="2000" dirty="0" smtClean="0"/>
          </a:p>
        </p:txBody>
      </p:sp>
      <p:sp>
        <p:nvSpPr>
          <p:cNvPr id="20" name="Sous-titre 19"/>
          <p:cNvSpPr>
            <a:spLocks noGrp="1"/>
          </p:cNvSpPr>
          <p:nvPr>
            <p:ph type="subTitle" idx="1"/>
          </p:nvPr>
        </p:nvSpPr>
        <p:spPr>
          <a:xfrm>
            <a:off x="251520" y="6237312"/>
            <a:ext cx="8458200" cy="476672"/>
          </a:xfrm>
        </p:spPr>
        <p:txBody>
          <a:bodyPr>
            <a:normAutofit/>
          </a:bodyPr>
          <a:lstStyle/>
          <a:p>
            <a:pPr algn="r"/>
            <a:r>
              <a:rPr lang="fr-FR" sz="2000" b="1" u="sng" dirty="0" smtClean="0"/>
              <a:t>Les métiers de l’Hôtellerie-Restauration en apprentissage</a:t>
            </a:r>
            <a:endParaRPr lang="fr-FR" sz="2000" b="1" u="sng" dirty="0"/>
          </a:p>
        </p:txBody>
      </p:sp>
      <p:sp>
        <p:nvSpPr>
          <p:cNvPr id="1034" name="AutoShape 10"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2" name="Picture 2" descr="Se former par l'apprentissage » Je m'oriente après la 3eme dans le 64/40"/>
          <p:cNvPicPr>
            <a:picLocks noChangeAspect="1" noChangeArrowheads="1"/>
          </p:cNvPicPr>
          <p:nvPr/>
        </p:nvPicPr>
        <p:blipFill>
          <a:blip r:embed="rId3" cstate="print"/>
          <a:srcRect/>
          <a:stretch>
            <a:fillRect/>
          </a:stretch>
        </p:blipFill>
        <p:spPr bwMode="auto">
          <a:xfrm rot="1560000">
            <a:off x="6861224" y="1233691"/>
            <a:ext cx="1584176" cy="94179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omment obtenir un diplôme de cuisinier(e) ou autre grâce à son expérience  ? - Ecole Hôtelière du Net"/>
          <p:cNvPicPr>
            <a:picLocks noChangeAspect="1" noChangeArrowheads="1"/>
          </p:cNvPicPr>
          <p:nvPr/>
        </p:nvPicPr>
        <p:blipFill>
          <a:blip r:embed="rId2" cstate="print"/>
          <a:srcRect/>
          <a:stretch>
            <a:fillRect/>
          </a:stretch>
        </p:blipFill>
        <p:spPr bwMode="auto">
          <a:xfrm rot="-1140000">
            <a:off x="1726686" y="4465180"/>
            <a:ext cx="2187121" cy="1465745"/>
          </a:xfrm>
          <a:prstGeom prst="ellipse">
            <a:avLst/>
          </a:prstGeom>
          <a:ln>
            <a:noFill/>
          </a:ln>
          <a:effectLst>
            <a:softEdge rad="112500"/>
          </a:effectLst>
        </p:spPr>
      </p:pic>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sp>
        <p:nvSpPr>
          <p:cNvPr id="13" name="Titre 1"/>
          <p:cNvSpPr txBox="1">
            <a:spLocks/>
          </p:cNvSpPr>
          <p:nvPr/>
        </p:nvSpPr>
        <p:spPr>
          <a:xfrm>
            <a:off x="467544" y="1484784"/>
            <a:ext cx="8229600" cy="647700"/>
          </a:xfrm>
          <a:prstGeom prst="rect">
            <a:avLst/>
          </a:prstGeom>
        </p:spPr>
        <p:txBody>
          <a:bodyPr anchor="ctr">
            <a:normAutofit/>
          </a:bodyPr>
          <a:lstStyle/>
          <a:p>
            <a:pPr algn="ctr" fontAlgn="auto">
              <a:spcAft>
                <a:spcPts val="0"/>
              </a:spcAft>
              <a:defRPr/>
            </a:pPr>
            <a:r>
              <a:rPr lang="fr-FR" sz="2800" b="1" dirty="0" smtClean="0">
                <a:solidFill>
                  <a:srgbClr val="FF0000"/>
                </a:solidFill>
                <a:latin typeface="+mj-lt"/>
                <a:ea typeface="+mj-ea"/>
                <a:cs typeface="+mj-cs"/>
              </a:rPr>
              <a:t>L’apprentissage, pour quoi faire ?</a:t>
            </a:r>
            <a:endParaRPr lang="fr-FR" sz="2800" b="1" dirty="0">
              <a:solidFill>
                <a:srgbClr val="FF0000"/>
              </a:solidFill>
              <a:latin typeface="+mj-lt"/>
              <a:ea typeface="+mj-ea"/>
              <a:cs typeface="+mj-cs"/>
            </a:endParaRPr>
          </a:p>
        </p:txBody>
      </p:sp>
      <p:sp>
        <p:nvSpPr>
          <p:cNvPr id="14" name="Espace réservé du contenu 2"/>
          <p:cNvSpPr txBox="1">
            <a:spLocks/>
          </p:cNvSpPr>
          <p:nvPr/>
        </p:nvSpPr>
        <p:spPr>
          <a:xfrm>
            <a:off x="395536" y="2348880"/>
            <a:ext cx="8174037" cy="1943100"/>
          </a:xfrm>
          <a:prstGeom prst="rect">
            <a:avLst/>
          </a:prstGeom>
        </p:spPr>
        <p:txBody>
          <a:bodyPr vert="horz" anchor="b">
            <a:normAutofit fontScale="25000" lnSpcReduction="20000"/>
          </a:bodyPr>
          <a:lstStyle/>
          <a:p>
            <a:pPr marL="358775" indent="-179388" algn="just">
              <a:tabLst>
                <a:tab pos="358775" algn="l"/>
              </a:tabLst>
            </a:pPr>
            <a:r>
              <a:rPr lang="fr-FR" sz="4400" dirty="0" smtClean="0">
                <a:sym typeface="Webdings"/>
              </a:rPr>
              <a:t>	</a:t>
            </a:r>
            <a:r>
              <a:rPr lang="fr-FR" sz="4400" dirty="0" smtClean="0"/>
              <a:t>Pour obtenir un diplôme professionnel, identique à celui préparé sous le statut d'élève, y compris pour les diplômes de  l'enseignement supérieur</a:t>
            </a:r>
          </a:p>
          <a:p>
            <a:pPr marL="268288" indent="179388" algn="just"/>
            <a:r>
              <a:rPr lang="fr-FR" sz="4400" dirty="0" smtClean="0"/>
              <a:t>	</a:t>
            </a:r>
          </a:p>
          <a:p>
            <a:pPr marL="358775" indent="-179388" algn="just"/>
            <a:r>
              <a:rPr lang="fr-FR" sz="4400" dirty="0" smtClean="0">
                <a:sym typeface="Webdings"/>
              </a:rPr>
              <a:t></a:t>
            </a:r>
            <a:r>
              <a:rPr lang="fr-FR" sz="4400" dirty="0" smtClean="0"/>
              <a:t>Pour bénéficier d’une formation en alternance : </a:t>
            </a:r>
          </a:p>
          <a:p>
            <a:pPr marL="358775" lvl="1" indent="-179388" algn="just"/>
            <a:r>
              <a:rPr lang="fr-FR" sz="4400" dirty="0" smtClean="0"/>
              <a:t>	une formation pratique et concrète chez un employeur</a:t>
            </a:r>
          </a:p>
          <a:p>
            <a:pPr marL="358775" lvl="1" indent="-179388" algn="just"/>
            <a:r>
              <a:rPr lang="fr-FR" sz="4400" dirty="0" smtClean="0"/>
              <a:t>	des enseignements plus théoriques dispensés dans un centre de formation d'apprentis et en lien avec ce qui est fait en entreprise </a:t>
            </a:r>
          </a:p>
          <a:p>
            <a:pPr marL="358775" lvl="0" indent="-179388" algn="just">
              <a:spcBef>
                <a:spcPct val="20000"/>
              </a:spcBef>
              <a:buClr>
                <a:schemeClr val="accent1"/>
              </a:buClr>
              <a:buSzPct val="70000"/>
              <a:defRPr/>
            </a:pPr>
            <a:endParaRPr lang="fr-FR" sz="4400" dirty="0" smtClean="0"/>
          </a:p>
          <a:p>
            <a:pPr marL="358775" lvl="0" indent="-179388" algn="just">
              <a:spcBef>
                <a:spcPct val="20000"/>
              </a:spcBef>
              <a:buClr>
                <a:schemeClr val="accent1"/>
              </a:buClr>
              <a:buSzPct val="70000"/>
              <a:defRPr/>
            </a:pPr>
            <a:r>
              <a:rPr lang="fr-FR" sz="4400" dirty="0" smtClean="0"/>
              <a:t>	Un tiers du temps est passé en CFA, les deux autres tiers sont en entreprise.</a:t>
            </a:r>
          </a:p>
          <a:p>
            <a:pPr marL="179388" indent="179388" algn="just"/>
            <a:endParaRPr lang="fr-FR" sz="4400" dirty="0" smtClean="0">
              <a:sym typeface="Webdings"/>
            </a:endParaRPr>
          </a:p>
          <a:p>
            <a:pPr marL="358775" indent="-179388" algn="just"/>
            <a:r>
              <a:rPr lang="fr-FR" sz="4400" dirty="0" smtClean="0">
                <a:sym typeface="Webdings"/>
              </a:rPr>
              <a:t>	</a:t>
            </a:r>
            <a:r>
              <a:rPr lang="fr-FR" sz="4400" dirty="0" smtClean="0"/>
              <a:t>Pour signer un contrat de travail (avec les mêmes droits et la même couverture sociale qu’un salarié)</a:t>
            </a:r>
          </a:p>
          <a:p>
            <a:pPr marL="358775" indent="-179388" algn="just"/>
            <a:endParaRPr lang="fr-FR" sz="4400" dirty="0" smtClean="0"/>
          </a:p>
          <a:p>
            <a:pPr marL="358775" indent="-179388" algn="just"/>
            <a:r>
              <a:rPr lang="fr-FR" sz="4400" dirty="0" smtClean="0">
                <a:sym typeface="Webdings"/>
              </a:rPr>
              <a:t>	</a:t>
            </a:r>
            <a:r>
              <a:rPr lang="fr-FR" sz="4400" dirty="0" smtClean="0"/>
              <a:t>Pour être rémunéré  (pourcentage du Smic et exonération fiscale dans la limite du SMIC annuel) y compris pendant la période de formation théorique au CFA. </a:t>
            </a:r>
          </a:p>
        </p:txBody>
      </p:sp>
      <p:sp>
        <p:nvSpPr>
          <p:cNvPr id="20" name="Sous-titre 19"/>
          <p:cNvSpPr>
            <a:spLocks noGrp="1"/>
          </p:cNvSpPr>
          <p:nvPr>
            <p:ph type="subTitle" idx="1"/>
          </p:nvPr>
        </p:nvSpPr>
        <p:spPr>
          <a:xfrm>
            <a:off x="251520" y="6237312"/>
            <a:ext cx="8458200" cy="476672"/>
          </a:xfrm>
        </p:spPr>
        <p:txBody>
          <a:bodyPr>
            <a:normAutofit/>
          </a:bodyPr>
          <a:lstStyle/>
          <a:p>
            <a:pPr algn="r"/>
            <a:r>
              <a:rPr lang="fr-FR" sz="2000" b="1" u="sng" dirty="0" smtClean="0"/>
              <a:t>Les métiers de l’Hôtellerie-Restauration en apprentissage</a:t>
            </a:r>
            <a:endParaRPr lang="fr-FR" sz="2000" b="1" u="sng" dirty="0"/>
          </a:p>
        </p:txBody>
      </p:sp>
      <p:pic>
        <p:nvPicPr>
          <p:cNvPr id="1032" name="Picture 8" descr="Le boom des faux diplômes - L'Etudiant"/>
          <p:cNvPicPr>
            <a:picLocks noChangeAspect="1" noChangeArrowheads="1"/>
          </p:cNvPicPr>
          <p:nvPr/>
        </p:nvPicPr>
        <p:blipFill>
          <a:blip r:embed="rId3" cstate="print"/>
          <a:srcRect/>
          <a:stretch>
            <a:fillRect/>
          </a:stretch>
        </p:blipFill>
        <p:spPr bwMode="auto">
          <a:xfrm rot="1020000">
            <a:off x="5218590" y="4457718"/>
            <a:ext cx="2308549" cy="1320032"/>
          </a:xfrm>
          <a:prstGeom prst="ellipse">
            <a:avLst/>
          </a:prstGeom>
          <a:ln>
            <a:noFill/>
          </a:ln>
          <a:effectLst>
            <a:softEdge rad="112500"/>
          </a:effectLst>
        </p:spPr>
      </p:pic>
      <p:sp>
        <p:nvSpPr>
          <p:cNvPr id="1034" name="AutoShape 10"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Picture 2" descr="L'Apprentissage dans l'Académie de Versailles – CFA de l'académie de  Versailles"/>
          <p:cNvPicPr>
            <a:picLocks noChangeAspect="1" noChangeArrowheads="1"/>
          </p:cNvPicPr>
          <p:nvPr/>
        </p:nvPicPr>
        <p:blipFill>
          <a:blip r:embed="rId4" cstate="print"/>
          <a:srcRect/>
          <a:stretch>
            <a:fillRect/>
          </a:stretch>
        </p:blipFill>
        <p:spPr bwMode="auto">
          <a:xfrm>
            <a:off x="467544" y="332656"/>
            <a:ext cx="1872208" cy="86409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sp>
        <p:nvSpPr>
          <p:cNvPr id="13" name="Titre 1"/>
          <p:cNvSpPr txBox="1">
            <a:spLocks/>
          </p:cNvSpPr>
          <p:nvPr/>
        </p:nvSpPr>
        <p:spPr>
          <a:xfrm>
            <a:off x="467544" y="1484784"/>
            <a:ext cx="8229600" cy="647700"/>
          </a:xfrm>
          <a:prstGeom prst="rect">
            <a:avLst/>
          </a:prstGeom>
        </p:spPr>
        <p:txBody>
          <a:bodyPr anchor="ctr">
            <a:normAutofit/>
          </a:bodyPr>
          <a:lstStyle/>
          <a:p>
            <a:pPr algn="ctr" fontAlgn="auto">
              <a:spcAft>
                <a:spcPts val="0"/>
              </a:spcAft>
              <a:defRPr/>
            </a:pPr>
            <a:r>
              <a:rPr lang="fr-FR" sz="2800" b="1" dirty="0" smtClean="0">
                <a:solidFill>
                  <a:srgbClr val="FF0000"/>
                </a:solidFill>
                <a:latin typeface="+mj-lt"/>
                <a:ea typeface="+mj-ea"/>
                <a:cs typeface="+mj-cs"/>
              </a:rPr>
              <a:t>Le contrat d’apprentissage</a:t>
            </a:r>
            <a:endParaRPr lang="fr-FR" sz="2800" b="1" dirty="0">
              <a:solidFill>
                <a:srgbClr val="FF0000"/>
              </a:solidFill>
              <a:latin typeface="+mj-lt"/>
              <a:ea typeface="+mj-ea"/>
              <a:cs typeface="+mj-cs"/>
            </a:endParaRPr>
          </a:p>
        </p:txBody>
      </p:sp>
      <p:sp>
        <p:nvSpPr>
          <p:cNvPr id="20" name="Sous-titre 19"/>
          <p:cNvSpPr>
            <a:spLocks noGrp="1"/>
          </p:cNvSpPr>
          <p:nvPr>
            <p:ph type="subTitle" idx="1"/>
          </p:nvPr>
        </p:nvSpPr>
        <p:spPr>
          <a:xfrm>
            <a:off x="251520" y="6237312"/>
            <a:ext cx="8458200" cy="476672"/>
          </a:xfrm>
        </p:spPr>
        <p:txBody>
          <a:bodyPr>
            <a:normAutofit/>
          </a:bodyPr>
          <a:lstStyle/>
          <a:p>
            <a:pPr algn="r"/>
            <a:r>
              <a:rPr lang="fr-FR" sz="2000" b="1" u="sng" dirty="0" smtClean="0"/>
              <a:t>Les métiers de l’Hôtellerie-Restauration en apprentissage</a:t>
            </a:r>
            <a:endParaRPr lang="fr-FR" sz="2000" b="1" u="sng" dirty="0"/>
          </a:p>
        </p:txBody>
      </p:sp>
      <p:sp>
        <p:nvSpPr>
          <p:cNvPr id="1034" name="AutoShape 10"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2987824" y="2492896"/>
            <a:ext cx="5256584" cy="2800767"/>
          </a:xfrm>
          <a:prstGeom prst="rect">
            <a:avLst/>
          </a:prstGeom>
        </p:spPr>
        <p:txBody>
          <a:bodyPr wrap="square">
            <a:spAutoFit/>
          </a:bodyPr>
          <a:lstStyle/>
          <a:p>
            <a:r>
              <a:rPr lang="fr-FR" sz="1600" dirty="0" smtClean="0"/>
              <a:t>Le contrat d'apprentissage est un</a:t>
            </a:r>
            <a:r>
              <a:rPr lang="fr-FR" sz="1600" b="1" dirty="0" smtClean="0"/>
              <a:t> contrat de travail</a:t>
            </a:r>
            <a:r>
              <a:rPr lang="fr-FR" sz="1600" dirty="0" smtClean="0"/>
              <a:t> de type particulier conclu entre un jeune ou son représentant légal et l'entreprise d'accueil. L’employeur s’engage, outre le versement d’un salaire, à assurer à l’apprenti une formation professionnelle complète, dispensée pour partie en entreprise et pour partie en centre de formation d’apprentis. L’apprenti s’oblige, en retour, en vue de sa formation, à travailler pour cet employeur, pendant la durée du contrat et à suivre cette formation. </a:t>
            </a:r>
          </a:p>
          <a:p>
            <a:endParaRPr lang="fr-FR" sz="1600" dirty="0" smtClean="0"/>
          </a:p>
          <a:p>
            <a:r>
              <a:rPr lang="fr-FR" sz="1600" dirty="0" smtClean="0"/>
              <a:t>Période d’essai : 45 jours en entreprise</a:t>
            </a:r>
            <a:endParaRPr lang="fr-FR" sz="1600" dirty="0"/>
          </a:p>
        </p:txBody>
      </p:sp>
      <p:pic>
        <p:nvPicPr>
          <p:cNvPr id="15" name="Picture 18" descr="MFR de La Grive : CERFA contrat d'apprentissage"/>
          <p:cNvPicPr>
            <a:picLocks noChangeAspect="1" noChangeArrowheads="1"/>
          </p:cNvPicPr>
          <p:nvPr/>
        </p:nvPicPr>
        <p:blipFill>
          <a:blip r:embed="rId2" cstate="print"/>
          <a:srcRect/>
          <a:stretch>
            <a:fillRect/>
          </a:stretch>
        </p:blipFill>
        <p:spPr bwMode="auto">
          <a:xfrm>
            <a:off x="899592" y="2564904"/>
            <a:ext cx="1584176" cy="2016224"/>
          </a:xfrm>
          <a:prstGeom prst="rect">
            <a:avLst/>
          </a:prstGeom>
          <a:noFill/>
        </p:spPr>
      </p:pic>
      <p:pic>
        <p:nvPicPr>
          <p:cNvPr id="16" name="Picture 2" descr="L'Apprentissage dans l'Académie de Versailles – CFA de l'académie de  Versailles"/>
          <p:cNvPicPr>
            <a:picLocks noChangeAspect="1" noChangeArrowheads="1"/>
          </p:cNvPicPr>
          <p:nvPr/>
        </p:nvPicPr>
        <p:blipFill>
          <a:blip r:embed="rId3" cstate="print"/>
          <a:srcRect/>
          <a:stretch>
            <a:fillRect/>
          </a:stretch>
        </p:blipFill>
        <p:spPr bwMode="auto">
          <a:xfrm>
            <a:off x="467544" y="332656"/>
            <a:ext cx="1872208" cy="8640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pic>
        <p:nvPicPr>
          <p:cNvPr id="7" name="Image 6" descr="CFA de l'académie de Versailles"/>
          <p:cNvPicPr/>
          <p:nvPr/>
        </p:nvPicPr>
        <p:blipFill>
          <a:blip r:embed="rId2" cstate="print"/>
          <a:srcRect/>
          <a:stretch>
            <a:fillRect/>
          </a:stretch>
        </p:blipFill>
        <p:spPr bwMode="auto">
          <a:xfrm>
            <a:off x="251520" y="188640"/>
            <a:ext cx="2478491" cy="1091821"/>
          </a:xfrm>
          <a:prstGeom prst="rect">
            <a:avLst/>
          </a:prstGeom>
          <a:noFill/>
          <a:ln w="9525">
            <a:noFill/>
            <a:miter lim="800000"/>
            <a:headEnd/>
            <a:tailEnd/>
          </a:ln>
        </p:spPr>
      </p:pic>
      <p:sp>
        <p:nvSpPr>
          <p:cNvPr id="13" name="Titre 1"/>
          <p:cNvSpPr txBox="1">
            <a:spLocks/>
          </p:cNvSpPr>
          <p:nvPr/>
        </p:nvSpPr>
        <p:spPr>
          <a:xfrm>
            <a:off x="467544" y="1484784"/>
            <a:ext cx="8229600" cy="647700"/>
          </a:xfrm>
          <a:prstGeom prst="rect">
            <a:avLst/>
          </a:prstGeom>
        </p:spPr>
        <p:txBody>
          <a:bodyPr anchor="ctr">
            <a:normAutofit/>
          </a:bodyPr>
          <a:lstStyle/>
          <a:p>
            <a:pPr algn="ctr" fontAlgn="auto">
              <a:spcAft>
                <a:spcPts val="0"/>
              </a:spcAft>
              <a:defRPr/>
            </a:pPr>
            <a:endParaRPr lang="fr-FR" sz="2800" b="1" dirty="0">
              <a:solidFill>
                <a:srgbClr val="FF0000"/>
              </a:solidFill>
              <a:latin typeface="+mj-lt"/>
              <a:ea typeface="+mj-ea"/>
              <a:cs typeface="+mj-cs"/>
            </a:endParaRPr>
          </a:p>
        </p:txBody>
      </p:sp>
      <p:sp>
        <p:nvSpPr>
          <p:cNvPr id="14" name="Espace réservé du contenu 2"/>
          <p:cNvSpPr txBox="1">
            <a:spLocks/>
          </p:cNvSpPr>
          <p:nvPr/>
        </p:nvSpPr>
        <p:spPr>
          <a:xfrm>
            <a:off x="395536" y="2204864"/>
            <a:ext cx="8174037" cy="1943100"/>
          </a:xfrm>
          <a:prstGeom prst="rect">
            <a:avLst/>
          </a:prstGeom>
        </p:spPr>
        <p:txBody>
          <a:bodyPr vert="horz" anchor="b">
            <a:normAutofit/>
          </a:bodyPr>
          <a:lstStyle/>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endParaRPr kumimoji="0" lang="fr-FR" altLang="fr-FR" sz="2000" b="0" i="0" u="none" strike="noStrike" kern="1200" cap="none" spc="0" normalizeH="0" baseline="0" noProof="0" dirty="0" smtClean="0">
              <a:ln>
                <a:noFill/>
              </a:ln>
              <a:solidFill>
                <a:schemeClr val="tx2">
                  <a:shade val="75000"/>
                </a:schemeClr>
              </a:solidFill>
              <a:effectLst/>
              <a:uLnTx/>
              <a:uFillTx/>
              <a:latin typeface="+mn-lt"/>
              <a:ea typeface="+mn-ea"/>
              <a:cs typeface="+mn-cs"/>
            </a:endParaRPr>
          </a:p>
        </p:txBody>
      </p:sp>
      <p:sp>
        <p:nvSpPr>
          <p:cNvPr id="20" name="Sous-titre 19"/>
          <p:cNvSpPr>
            <a:spLocks noGrp="1"/>
          </p:cNvSpPr>
          <p:nvPr>
            <p:ph type="subTitle" idx="1"/>
          </p:nvPr>
        </p:nvSpPr>
        <p:spPr>
          <a:xfrm>
            <a:off x="251520" y="6237312"/>
            <a:ext cx="8458200" cy="476672"/>
          </a:xfrm>
        </p:spPr>
        <p:txBody>
          <a:bodyPr>
            <a:normAutofit/>
          </a:bodyPr>
          <a:lstStyle/>
          <a:p>
            <a:pPr algn="r"/>
            <a:r>
              <a:rPr lang="fr-FR" sz="2000" b="1" u="sng" dirty="0" smtClean="0"/>
              <a:t>Les métiers de l’Hôtellerie-Restauration en apprentissage</a:t>
            </a:r>
            <a:endParaRPr lang="fr-FR" sz="2000" b="1" u="sng" dirty="0"/>
          </a:p>
        </p:txBody>
      </p:sp>
      <p:sp>
        <p:nvSpPr>
          <p:cNvPr id="1034" name="AutoShape 10"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4"/>
          <p:cNvSpPr>
            <a:spLocks noChangeArrowheads="1"/>
          </p:cNvSpPr>
          <p:nvPr/>
        </p:nvSpPr>
        <p:spPr bwMode="auto">
          <a:xfrm>
            <a:off x="611560" y="1268760"/>
            <a:ext cx="7775575" cy="461665"/>
          </a:xfrm>
          <a:prstGeom prst="rect">
            <a:avLst/>
          </a:prstGeom>
          <a:noFill/>
          <a:ln w="9525">
            <a:noFill/>
            <a:miter lim="800000"/>
            <a:headEnd/>
            <a:tailEnd/>
          </a:ln>
        </p:spPr>
        <p:txBody>
          <a:bodyPr>
            <a:spAutoFit/>
          </a:bodyPr>
          <a:lstStyle/>
          <a:p>
            <a:pPr algn="ctr"/>
            <a:r>
              <a:rPr lang="fr-FR" sz="2400" b="1" dirty="0" smtClean="0">
                <a:solidFill>
                  <a:srgbClr val="FF0000"/>
                </a:solidFill>
                <a:latin typeface="Calibri" pitchFamily="34" charset="0"/>
              </a:rPr>
              <a:t>REMUNERATION DES APPRENTIS</a:t>
            </a:r>
            <a:endParaRPr lang="fr-FR" sz="2400" dirty="0">
              <a:latin typeface="Calibri" pitchFamily="34" charset="0"/>
            </a:endParaRPr>
          </a:p>
        </p:txBody>
      </p:sp>
      <p:sp>
        <p:nvSpPr>
          <p:cNvPr id="26" name="ZoneTexte 25"/>
          <p:cNvSpPr txBox="1"/>
          <p:nvPr/>
        </p:nvSpPr>
        <p:spPr>
          <a:xfrm>
            <a:off x="899592" y="5805264"/>
            <a:ext cx="8244408" cy="369332"/>
          </a:xfrm>
          <a:prstGeom prst="rect">
            <a:avLst/>
          </a:prstGeom>
          <a:noFill/>
        </p:spPr>
        <p:txBody>
          <a:bodyPr wrap="square" rtlCol="0">
            <a:spAutoFit/>
          </a:bodyPr>
          <a:lstStyle/>
          <a:p>
            <a:r>
              <a:rPr lang="fr-FR" i="1" dirty="0" smtClean="0">
                <a:sym typeface="Webdings"/>
              </a:rPr>
              <a:t></a:t>
            </a:r>
            <a:r>
              <a:rPr lang="fr-FR" i="1" dirty="0" smtClean="0"/>
              <a:t>Les salaires versés aux apprentis sont exonérés de l’impôt sur le revenu.</a:t>
            </a:r>
            <a:endParaRPr lang="fr-FR" i="1" dirty="0"/>
          </a:p>
        </p:txBody>
      </p:sp>
      <p:pic>
        <p:nvPicPr>
          <p:cNvPr id="15366" name="Picture 6" descr="Salaire de l'apprenti: grille 2021 des rémunérations en alternance."/>
          <p:cNvPicPr>
            <a:picLocks noChangeAspect="1" noChangeArrowheads="1"/>
          </p:cNvPicPr>
          <p:nvPr/>
        </p:nvPicPr>
        <p:blipFill>
          <a:blip r:embed="rId3" cstate="print"/>
          <a:srcRect/>
          <a:stretch>
            <a:fillRect/>
          </a:stretch>
        </p:blipFill>
        <p:spPr bwMode="auto">
          <a:xfrm>
            <a:off x="6948264" y="908720"/>
            <a:ext cx="1402079" cy="1296144"/>
          </a:xfrm>
          <a:prstGeom prst="ellipse">
            <a:avLst/>
          </a:prstGeom>
          <a:ln>
            <a:noFill/>
          </a:ln>
          <a:effectLst>
            <a:softEdge rad="112500"/>
          </a:effectLst>
        </p:spPr>
      </p:pic>
      <p:graphicFrame>
        <p:nvGraphicFramePr>
          <p:cNvPr id="15" name="Tableau 14"/>
          <p:cNvGraphicFramePr>
            <a:graphicFrameLocks noGrp="1"/>
          </p:cNvGraphicFramePr>
          <p:nvPr/>
        </p:nvGraphicFramePr>
        <p:xfrm>
          <a:off x="1403648" y="3068960"/>
          <a:ext cx="6096000" cy="1828800"/>
        </p:xfrm>
        <a:graphic>
          <a:graphicData uri="http://schemas.openxmlformats.org/drawingml/2006/table">
            <a:tbl>
              <a:tblPr/>
              <a:tblGrid>
                <a:gridCol w="1219200"/>
                <a:gridCol w="1219200"/>
                <a:gridCol w="1219200"/>
                <a:gridCol w="1219200"/>
                <a:gridCol w="1219200"/>
              </a:tblGrid>
              <a:tr h="0">
                <a:tc>
                  <a:txBody>
                    <a:bodyPr/>
                    <a:lstStyle/>
                    <a:p>
                      <a:pPr algn="ctr"/>
                      <a:r>
                        <a:rPr lang="fr-FR" sz="1200" dirty="0"/>
                        <a:t>Année d'exécution du contrat</a:t>
                      </a:r>
                    </a:p>
                  </a:txBody>
                  <a:tcPr anchor="ctr">
                    <a:lnL>
                      <a:noFill/>
                    </a:lnL>
                    <a:lnR>
                      <a:noFill/>
                    </a:lnR>
                    <a:lnT>
                      <a:noFill/>
                    </a:lnT>
                    <a:lnB>
                      <a:noFill/>
                    </a:lnB>
                  </a:tcPr>
                </a:tc>
                <a:tc>
                  <a:txBody>
                    <a:bodyPr/>
                    <a:lstStyle/>
                    <a:p>
                      <a:pPr algn="ctr"/>
                      <a:r>
                        <a:rPr lang="fr-FR" sz="1200" dirty="0"/>
                        <a:t>Apprenti de moins de 18ans</a:t>
                      </a:r>
                    </a:p>
                  </a:txBody>
                  <a:tcPr anchor="ctr">
                    <a:lnL>
                      <a:noFill/>
                    </a:lnL>
                    <a:lnR>
                      <a:noFill/>
                    </a:lnR>
                    <a:lnT>
                      <a:noFill/>
                    </a:lnT>
                    <a:lnB>
                      <a:noFill/>
                    </a:lnB>
                  </a:tcPr>
                </a:tc>
                <a:tc>
                  <a:txBody>
                    <a:bodyPr/>
                    <a:lstStyle/>
                    <a:p>
                      <a:pPr algn="ctr"/>
                      <a:r>
                        <a:rPr lang="fr-FR" sz="1200" dirty="0"/>
                        <a:t>Apprenti de 18 à 20 ans</a:t>
                      </a:r>
                    </a:p>
                  </a:txBody>
                  <a:tcPr anchor="ctr">
                    <a:lnL>
                      <a:noFill/>
                    </a:lnL>
                    <a:lnR>
                      <a:noFill/>
                    </a:lnR>
                    <a:lnT>
                      <a:noFill/>
                    </a:lnT>
                    <a:lnB>
                      <a:noFill/>
                    </a:lnB>
                  </a:tcPr>
                </a:tc>
                <a:tc>
                  <a:txBody>
                    <a:bodyPr/>
                    <a:lstStyle/>
                    <a:p>
                      <a:pPr algn="ctr"/>
                      <a:r>
                        <a:rPr lang="fr-FR" sz="1200"/>
                        <a:t>Apprenti de 21 à 25 ans</a:t>
                      </a:r>
                    </a:p>
                  </a:txBody>
                  <a:tcPr anchor="ctr">
                    <a:lnL>
                      <a:noFill/>
                    </a:lnL>
                    <a:lnR>
                      <a:noFill/>
                    </a:lnR>
                    <a:lnT>
                      <a:noFill/>
                    </a:lnT>
                    <a:lnB>
                      <a:noFill/>
                    </a:lnB>
                  </a:tcPr>
                </a:tc>
                <a:tc>
                  <a:txBody>
                    <a:bodyPr/>
                    <a:lstStyle/>
                    <a:p>
                      <a:pPr algn="ctr"/>
                      <a:r>
                        <a:rPr lang="fr-FR" sz="1200"/>
                        <a:t>Apprenti de 26 ans et plus</a:t>
                      </a:r>
                    </a:p>
                  </a:txBody>
                  <a:tcPr anchor="ctr">
                    <a:lnL>
                      <a:noFill/>
                    </a:lnL>
                    <a:lnR>
                      <a:noFill/>
                    </a:lnR>
                    <a:lnT>
                      <a:noFill/>
                    </a:lnT>
                    <a:lnB>
                      <a:noFill/>
                    </a:lnB>
                  </a:tcPr>
                </a:tc>
              </a:tr>
              <a:tr h="0">
                <a:tc>
                  <a:txBody>
                    <a:bodyPr/>
                    <a:lstStyle/>
                    <a:p>
                      <a:pPr algn="ctr"/>
                      <a:r>
                        <a:rPr lang="fr-FR" sz="1200"/>
                        <a:t>première année</a:t>
                      </a:r>
                    </a:p>
                  </a:txBody>
                  <a:tcPr anchor="ctr">
                    <a:lnL>
                      <a:noFill/>
                    </a:lnL>
                    <a:lnR>
                      <a:noFill/>
                    </a:lnR>
                    <a:lnT>
                      <a:noFill/>
                    </a:lnT>
                    <a:lnB>
                      <a:noFill/>
                    </a:lnB>
                  </a:tcPr>
                </a:tc>
                <a:tc>
                  <a:txBody>
                    <a:bodyPr/>
                    <a:lstStyle/>
                    <a:p>
                      <a:pPr algn="ctr"/>
                      <a:r>
                        <a:rPr lang="fr-FR" sz="1200" dirty="0"/>
                        <a:t>27 %</a:t>
                      </a:r>
                    </a:p>
                  </a:txBody>
                  <a:tcPr anchor="ctr">
                    <a:lnL>
                      <a:noFill/>
                    </a:lnL>
                    <a:lnR>
                      <a:noFill/>
                    </a:lnR>
                    <a:lnT>
                      <a:noFill/>
                    </a:lnT>
                    <a:lnB>
                      <a:noFill/>
                    </a:lnB>
                  </a:tcPr>
                </a:tc>
                <a:tc>
                  <a:txBody>
                    <a:bodyPr/>
                    <a:lstStyle/>
                    <a:p>
                      <a:pPr algn="ctr"/>
                      <a:r>
                        <a:rPr lang="fr-FR" sz="1200" dirty="0"/>
                        <a:t>43 %</a:t>
                      </a:r>
                    </a:p>
                  </a:txBody>
                  <a:tcPr anchor="ctr">
                    <a:lnL>
                      <a:noFill/>
                    </a:lnL>
                    <a:lnR>
                      <a:noFill/>
                    </a:lnR>
                    <a:lnT>
                      <a:noFill/>
                    </a:lnT>
                    <a:lnB>
                      <a:noFill/>
                    </a:lnB>
                  </a:tcPr>
                </a:tc>
                <a:tc>
                  <a:txBody>
                    <a:bodyPr/>
                    <a:lstStyle/>
                    <a:p>
                      <a:pPr algn="ctr"/>
                      <a:r>
                        <a:rPr lang="fr-FR" sz="1200" dirty="0"/>
                        <a:t> 53 %</a:t>
                      </a:r>
                    </a:p>
                  </a:txBody>
                  <a:tcPr anchor="ctr">
                    <a:lnL>
                      <a:noFill/>
                    </a:lnL>
                    <a:lnR>
                      <a:noFill/>
                    </a:lnR>
                    <a:lnT>
                      <a:noFill/>
                    </a:lnT>
                    <a:lnB>
                      <a:noFill/>
                    </a:lnB>
                  </a:tcPr>
                </a:tc>
                <a:tc>
                  <a:txBody>
                    <a:bodyPr/>
                    <a:lstStyle/>
                    <a:p>
                      <a:pPr algn="ctr"/>
                      <a:r>
                        <a:rPr lang="fr-FR" sz="1200"/>
                        <a:t>100 %</a:t>
                      </a:r>
                    </a:p>
                  </a:txBody>
                  <a:tcPr anchor="ctr">
                    <a:lnL>
                      <a:noFill/>
                    </a:lnL>
                    <a:lnR>
                      <a:noFill/>
                    </a:lnR>
                    <a:lnT>
                      <a:noFill/>
                    </a:lnT>
                    <a:lnB>
                      <a:noFill/>
                    </a:lnB>
                  </a:tcPr>
                </a:tc>
              </a:tr>
              <a:tr h="0">
                <a:tc>
                  <a:txBody>
                    <a:bodyPr/>
                    <a:lstStyle/>
                    <a:p>
                      <a:pPr algn="ctr"/>
                      <a:r>
                        <a:rPr lang="fr-FR" sz="1200"/>
                        <a:t>deuxième année</a:t>
                      </a:r>
                    </a:p>
                  </a:txBody>
                  <a:tcPr anchor="ctr">
                    <a:lnL>
                      <a:noFill/>
                    </a:lnL>
                    <a:lnR>
                      <a:noFill/>
                    </a:lnR>
                    <a:lnT>
                      <a:noFill/>
                    </a:lnT>
                    <a:lnB>
                      <a:noFill/>
                    </a:lnB>
                  </a:tcPr>
                </a:tc>
                <a:tc>
                  <a:txBody>
                    <a:bodyPr/>
                    <a:lstStyle/>
                    <a:p>
                      <a:pPr algn="ctr"/>
                      <a:r>
                        <a:rPr lang="fr-FR" sz="1200"/>
                        <a:t>39 %</a:t>
                      </a:r>
                    </a:p>
                  </a:txBody>
                  <a:tcPr anchor="ctr">
                    <a:lnL>
                      <a:noFill/>
                    </a:lnL>
                    <a:lnR>
                      <a:noFill/>
                    </a:lnR>
                    <a:lnT>
                      <a:noFill/>
                    </a:lnT>
                    <a:lnB>
                      <a:noFill/>
                    </a:lnB>
                  </a:tcPr>
                </a:tc>
                <a:tc>
                  <a:txBody>
                    <a:bodyPr/>
                    <a:lstStyle/>
                    <a:p>
                      <a:pPr algn="ctr"/>
                      <a:r>
                        <a:rPr lang="fr-FR" sz="1200"/>
                        <a:t>51 %</a:t>
                      </a:r>
                    </a:p>
                  </a:txBody>
                  <a:tcPr anchor="ctr">
                    <a:lnL>
                      <a:noFill/>
                    </a:lnL>
                    <a:lnR>
                      <a:noFill/>
                    </a:lnR>
                    <a:lnT>
                      <a:noFill/>
                    </a:lnT>
                    <a:lnB>
                      <a:noFill/>
                    </a:lnB>
                  </a:tcPr>
                </a:tc>
                <a:tc>
                  <a:txBody>
                    <a:bodyPr/>
                    <a:lstStyle/>
                    <a:p>
                      <a:pPr algn="ctr"/>
                      <a:r>
                        <a:rPr lang="fr-FR" sz="1200" dirty="0"/>
                        <a:t> 61 %</a:t>
                      </a:r>
                    </a:p>
                  </a:txBody>
                  <a:tcPr anchor="ctr">
                    <a:lnL>
                      <a:noFill/>
                    </a:lnL>
                    <a:lnR>
                      <a:noFill/>
                    </a:lnR>
                    <a:lnT>
                      <a:noFill/>
                    </a:lnT>
                    <a:lnB>
                      <a:noFill/>
                    </a:lnB>
                  </a:tcPr>
                </a:tc>
                <a:tc>
                  <a:txBody>
                    <a:bodyPr/>
                    <a:lstStyle/>
                    <a:p>
                      <a:pPr algn="ctr"/>
                      <a:r>
                        <a:rPr lang="fr-FR" sz="1200" dirty="0"/>
                        <a:t>100 %</a:t>
                      </a:r>
                    </a:p>
                  </a:txBody>
                  <a:tcPr anchor="ctr">
                    <a:lnL>
                      <a:noFill/>
                    </a:lnL>
                    <a:lnR>
                      <a:noFill/>
                    </a:lnR>
                    <a:lnT>
                      <a:noFill/>
                    </a:lnT>
                    <a:lnB>
                      <a:noFill/>
                    </a:lnB>
                  </a:tcPr>
                </a:tc>
              </a:tr>
              <a:tr h="0">
                <a:tc>
                  <a:txBody>
                    <a:bodyPr/>
                    <a:lstStyle/>
                    <a:p>
                      <a:pPr algn="ctr"/>
                      <a:r>
                        <a:rPr lang="fr-FR" sz="1200"/>
                        <a:t>troisième année</a:t>
                      </a:r>
                    </a:p>
                  </a:txBody>
                  <a:tcPr anchor="ctr">
                    <a:lnL>
                      <a:noFill/>
                    </a:lnL>
                    <a:lnR>
                      <a:noFill/>
                    </a:lnR>
                    <a:lnT>
                      <a:noFill/>
                    </a:lnT>
                    <a:lnB>
                      <a:noFill/>
                    </a:lnB>
                  </a:tcPr>
                </a:tc>
                <a:tc>
                  <a:txBody>
                    <a:bodyPr/>
                    <a:lstStyle/>
                    <a:p>
                      <a:pPr algn="ctr"/>
                      <a:r>
                        <a:rPr lang="fr-FR" sz="1200"/>
                        <a:t>55 %</a:t>
                      </a:r>
                    </a:p>
                  </a:txBody>
                  <a:tcPr anchor="ctr">
                    <a:lnL>
                      <a:noFill/>
                    </a:lnL>
                    <a:lnR>
                      <a:noFill/>
                    </a:lnR>
                    <a:lnT>
                      <a:noFill/>
                    </a:lnT>
                    <a:lnB>
                      <a:noFill/>
                    </a:lnB>
                  </a:tcPr>
                </a:tc>
                <a:tc>
                  <a:txBody>
                    <a:bodyPr/>
                    <a:lstStyle/>
                    <a:p>
                      <a:pPr algn="ctr"/>
                      <a:r>
                        <a:rPr lang="fr-FR" sz="1200"/>
                        <a:t>67 %</a:t>
                      </a:r>
                    </a:p>
                  </a:txBody>
                  <a:tcPr anchor="ctr">
                    <a:lnL>
                      <a:noFill/>
                    </a:lnL>
                    <a:lnR>
                      <a:noFill/>
                    </a:lnR>
                    <a:lnT>
                      <a:noFill/>
                    </a:lnT>
                    <a:lnB>
                      <a:noFill/>
                    </a:lnB>
                  </a:tcPr>
                </a:tc>
                <a:tc>
                  <a:txBody>
                    <a:bodyPr/>
                    <a:lstStyle/>
                    <a:p>
                      <a:pPr algn="ctr"/>
                      <a:r>
                        <a:rPr lang="fr-FR" sz="1200"/>
                        <a:t> 78 %</a:t>
                      </a:r>
                    </a:p>
                  </a:txBody>
                  <a:tcPr anchor="ctr">
                    <a:lnL>
                      <a:noFill/>
                    </a:lnL>
                    <a:lnR>
                      <a:noFill/>
                    </a:lnR>
                    <a:lnT>
                      <a:noFill/>
                    </a:lnT>
                    <a:lnB>
                      <a:noFill/>
                    </a:lnB>
                  </a:tcPr>
                </a:tc>
                <a:tc>
                  <a:txBody>
                    <a:bodyPr/>
                    <a:lstStyle/>
                    <a:p>
                      <a:pPr algn="ctr"/>
                      <a:r>
                        <a:rPr lang="fr-FR" sz="1200" dirty="0"/>
                        <a:t>100 %</a:t>
                      </a:r>
                    </a:p>
                  </a:txBody>
                  <a:tcPr anchor="ctr">
                    <a:lnL>
                      <a:noFill/>
                    </a:lnL>
                    <a:lnR>
                      <a:noFill/>
                    </a:lnR>
                    <a:lnT>
                      <a:noFill/>
                    </a:lnT>
                    <a:lnB>
                      <a:noFill/>
                    </a:lnB>
                  </a:tcPr>
                </a:tc>
              </a:tr>
            </a:tbl>
          </a:graphicData>
        </a:graphic>
      </p:graphicFrame>
      <p:sp>
        <p:nvSpPr>
          <p:cNvPr id="53249" name="Rectangle 1"/>
          <p:cNvSpPr>
            <a:spLocks noChangeArrowheads="1"/>
          </p:cNvSpPr>
          <p:nvPr/>
        </p:nvSpPr>
        <p:spPr bwMode="auto">
          <a:xfrm>
            <a:off x="755576" y="2086109"/>
            <a:ext cx="763284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charset="0"/>
                <a:cs typeface="Arial" charset="0"/>
              </a:rPr>
              <a:t>Sous réserve de dispositions contractuelles ou conventionnelles plus favorables, l’apprenti perçoit un salaire déterminé en pourcentage du SMIC et dont le montant varie en fonction de l’âge du bénéficiaire et de sa progression dans le ou les cycles de formation faisant l’objet de l’apprentissage.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charset="0"/>
                <a:cs typeface="Arial" charset="0"/>
              </a:rPr>
              <a:t>Pour les contrats conclus à partir du 1er janvier 2019</a:t>
            </a:r>
          </a:p>
        </p:txBody>
      </p:sp>
      <p:sp>
        <p:nvSpPr>
          <p:cNvPr id="16" name="Rectangle 15"/>
          <p:cNvSpPr/>
          <p:nvPr/>
        </p:nvSpPr>
        <p:spPr>
          <a:xfrm>
            <a:off x="971600" y="5301208"/>
            <a:ext cx="7560840" cy="461665"/>
          </a:xfrm>
          <a:prstGeom prst="rect">
            <a:avLst/>
          </a:prstGeom>
        </p:spPr>
        <p:txBody>
          <a:bodyPr wrap="square">
            <a:spAutoFit/>
          </a:bodyPr>
          <a:lstStyle/>
          <a:p>
            <a:pPr lvl="0" eaLnBrk="0" fontAlgn="base" hangingPunct="0">
              <a:spcBef>
                <a:spcPct val="0"/>
              </a:spcBef>
              <a:spcAft>
                <a:spcPct val="0"/>
              </a:spcAft>
            </a:pPr>
            <a:r>
              <a:rPr lang="fr-FR" sz="1200" dirty="0" smtClean="0">
                <a:latin typeface="Arial" charset="0"/>
                <a:cs typeface="Arial" charset="0"/>
              </a:rPr>
              <a:t>Depuis le 1er janvier 2019, les apprentis majeurs peuvent bénéficier d’une </a:t>
            </a:r>
            <a:r>
              <a:rPr lang="fr-FR" sz="1200" b="1" dirty="0" smtClean="0">
                <a:latin typeface="Arial" charset="0"/>
                <a:cs typeface="Arial" charset="0"/>
              </a:rPr>
              <a:t>aide forfaitaire d’État d’un montant de 500 euros pour financer leur permis de conduire</a:t>
            </a:r>
            <a:r>
              <a:rPr lang="fr-FR" sz="1200" dirty="0" smtClean="0">
                <a:latin typeface="Arial" charset="0"/>
                <a:cs typeface="Arial"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sp>
        <p:nvSpPr>
          <p:cNvPr id="13" name="Titre 1"/>
          <p:cNvSpPr txBox="1">
            <a:spLocks/>
          </p:cNvSpPr>
          <p:nvPr/>
        </p:nvSpPr>
        <p:spPr>
          <a:xfrm>
            <a:off x="467544" y="1484784"/>
            <a:ext cx="8229600" cy="647700"/>
          </a:xfrm>
          <a:prstGeom prst="rect">
            <a:avLst/>
          </a:prstGeom>
        </p:spPr>
        <p:txBody>
          <a:bodyPr anchor="ctr">
            <a:normAutofit/>
          </a:bodyPr>
          <a:lstStyle/>
          <a:p>
            <a:pPr algn="ctr" fontAlgn="auto">
              <a:spcAft>
                <a:spcPts val="0"/>
              </a:spcAft>
              <a:defRPr/>
            </a:pPr>
            <a:endParaRPr lang="fr-FR" sz="2800" b="1" dirty="0">
              <a:solidFill>
                <a:srgbClr val="FF0000"/>
              </a:solidFill>
              <a:latin typeface="+mj-lt"/>
              <a:ea typeface="+mj-ea"/>
              <a:cs typeface="+mj-cs"/>
            </a:endParaRPr>
          </a:p>
        </p:txBody>
      </p:sp>
      <p:sp>
        <p:nvSpPr>
          <p:cNvPr id="14" name="Espace réservé du contenu 2"/>
          <p:cNvSpPr txBox="1">
            <a:spLocks/>
          </p:cNvSpPr>
          <p:nvPr/>
        </p:nvSpPr>
        <p:spPr>
          <a:xfrm>
            <a:off x="395536" y="2204864"/>
            <a:ext cx="8174037" cy="1943100"/>
          </a:xfrm>
          <a:prstGeom prst="rect">
            <a:avLst/>
          </a:prstGeom>
        </p:spPr>
        <p:txBody>
          <a:bodyPr vert="horz" anchor="b">
            <a:normAutofit/>
          </a:bodyPr>
          <a:lstStyle/>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endParaRPr kumimoji="0" lang="fr-FR" altLang="fr-FR" sz="2000" b="0" i="0" u="none" strike="noStrike" kern="1200" cap="none" spc="0" normalizeH="0" baseline="0" noProof="0" dirty="0" smtClean="0">
              <a:ln>
                <a:noFill/>
              </a:ln>
              <a:solidFill>
                <a:schemeClr val="tx2">
                  <a:shade val="75000"/>
                </a:schemeClr>
              </a:solidFill>
              <a:effectLst/>
              <a:uLnTx/>
              <a:uFillTx/>
              <a:latin typeface="+mn-lt"/>
              <a:ea typeface="+mn-ea"/>
              <a:cs typeface="+mn-cs"/>
            </a:endParaRPr>
          </a:p>
        </p:txBody>
      </p:sp>
      <p:sp>
        <p:nvSpPr>
          <p:cNvPr id="20" name="Sous-titre 19"/>
          <p:cNvSpPr>
            <a:spLocks noGrp="1"/>
          </p:cNvSpPr>
          <p:nvPr>
            <p:ph type="subTitle" idx="1"/>
          </p:nvPr>
        </p:nvSpPr>
        <p:spPr>
          <a:xfrm>
            <a:off x="251520" y="6237312"/>
            <a:ext cx="8458200" cy="476672"/>
          </a:xfrm>
        </p:spPr>
        <p:txBody>
          <a:bodyPr>
            <a:normAutofit/>
          </a:bodyPr>
          <a:lstStyle/>
          <a:p>
            <a:pPr algn="r"/>
            <a:r>
              <a:rPr lang="fr-FR" sz="2000" b="1" u="sng" dirty="0" smtClean="0"/>
              <a:t>Les métiers de l’Hôtellerie-Restauration en apprentissage</a:t>
            </a:r>
            <a:endParaRPr lang="fr-FR" sz="2000" b="1" u="sng" dirty="0"/>
          </a:p>
        </p:txBody>
      </p:sp>
      <p:sp>
        <p:nvSpPr>
          <p:cNvPr id="1034" name="AutoShape 10"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4"/>
          <p:cNvSpPr>
            <a:spLocks noChangeArrowheads="1"/>
          </p:cNvSpPr>
          <p:nvPr/>
        </p:nvSpPr>
        <p:spPr bwMode="auto">
          <a:xfrm>
            <a:off x="611560" y="1340768"/>
            <a:ext cx="7775575" cy="461665"/>
          </a:xfrm>
          <a:prstGeom prst="rect">
            <a:avLst/>
          </a:prstGeom>
          <a:noFill/>
          <a:ln w="9525">
            <a:noFill/>
            <a:miter lim="800000"/>
            <a:headEnd/>
            <a:tailEnd/>
          </a:ln>
        </p:spPr>
        <p:txBody>
          <a:bodyPr>
            <a:spAutoFit/>
          </a:bodyPr>
          <a:lstStyle/>
          <a:p>
            <a:pPr algn="ctr"/>
            <a:r>
              <a:rPr lang="fr-FR" sz="2400" b="1" dirty="0" smtClean="0">
                <a:solidFill>
                  <a:srgbClr val="FF0000"/>
                </a:solidFill>
                <a:latin typeface="Calibri" pitchFamily="34" charset="0"/>
              </a:rPr>
              <a:t>UN CALENDRIER D’ALTERNANCE</a:t>
            </a:r>
            <a:endParaRPr lang="fr-FR" sz="2400" dirty="0">
              <a:latin typeface="Calibri" pitchFamily="34" charset="0"/>
            </a:endParaRPr>
          </a:p>
        </p:txBody>
      </p:sp>
      <p:sp>
        <p:nvSpPr>
          <p:cNvPr id="33821" name="Rectangle 29">
            <a:hlinkClick r:id="rId2" tooltip="Page 1"/>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822" name="Rectangle 30">
            <a:hlinkClick r:id="rId2" tooltip="Page 1"/>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823" name="Rectangle 31">
            <a:hlinkClick r:id="rId2" tooltip="Page 1"/>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825" name="Rectangle 33">
            <a:hlinkClick r:id="rId3" tooltip="Page 1"/>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826" name="Rectangle 34">
            <a:hlinkClick r:id="rId3" tooltip="Page 1"/>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33827" name="Rectangle 35">
            <a:hlinkClick r:id="rId3" tooltip="Page 1"/>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2" descr="L'Apprentissage dans l'Académie de Versailles – CFA de l'académie de  Versailles"/>
          <p:cNvPicPr>
            <a:picLocks noChangeAspect="1" noChangeArrowheads="1"/>
          </p:cNvPicPr>
          <p:nvPr/>
        </p:nvPicPr>
        <p:blipFill>
          <a:blip r:embed="rId4" cstate="print"/>
          <a:srcRect/>
          <a:stretch>
            <a:fillRect/>
          </a:stretch>
        </p:blipFill>
        <p:spPr bwMode="auto">
          <a:xfrm>
            <a:off x="467544" y="332656"/>
            <a:ext cx="1872208" cy="864096"/>
          </a:xfrm>
          <a:prstGeom prst="rect">
            <a:avLst/>
          </a:prstGeom>
          <a:noFill/>
        </p:spPr>
      </p:pic>
      <p:graphicFrame>
        <p:nvGraphicFramePr>
          <p:cNvPr id="33" name="Tableau 32"/>
          <p:cNvGraphicFramePr>
            <a:graphicFrameLocks noGrp="1"/>
          </p:cNvGraphicFramePr>
          <p:nvPr/>
        </p:nvGraphicFramePr>
        <p:xfrm>
          <a:off x="1259632" y="1988840"/>
          <a:ext cx="6280922" cy="4063989"/>
        </p:xfrm>
        <a:graphic>
          <a:graphicData uri="http://schemas.openxmlformats.org/drawingml/2006/table">
            <a:tbl>
              <a:tblPr/>
              <a:tblGrid>
                <a:gridCol w="136915"/>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77014"/>
                <a:gridCol w="136915"/>
              </a:tblGrid>
              <a:tr h="97692">
                <a:tc>
                  <a:txBody>
                    <a:bodyPr/>
                    <a:lstStyle/>
                    <a:p>
                      <a:pPr algn="ctr" fontAlgn="b"/>
                      <a:endParaRPr lang="fr-FR" sz="400" b="1" i="0" u="none" strike="noStrike">
                        <a:solidFill>
                          <a:srgbClr val="000000"/>
                        </a:solidFill>
                        <a:latin typeface="Arial"/>
                      </a:endParaRPr>
                    </a:p>
                  </a:txBody>
                  <a:tcPr marL="4652" marR="4652" marT="4652" marB="0" anchor="b">
                    <a:lnL>
                      <a:noFill/>
                    </a:lnL>
                    <a:lnR w="12700" cap="flat" cmpd="sng" algn="ctr">
                      <a:solidFill>
                        <a:srgbClr val="000000"/>
                      </a:solidFill>
                      <a:prstDash val="solid"/>
                      <a:round/>
                      <a:headEnd type="none" w="med" len="med"/>
                      <a:tailEnd type="none" w="med" len="med"/>
                    </a:lnR>
                    <a:lnT>
                      <a:noFill/>
                    </a:lnT>
                    <a:lnB>
                      <a:noFill/>
                    </a:lnB>
                  </a:tcPr>
                </a:tc>
                <a:tc gridSpan="24">
                  <a:txBody>
                    <a:bodyPr/>
                    <a:lstStyle/>
                    <a:p>
                      <a:pPr algn="ctr" fontAlgn="b"/>
                      <a:r>
                        <a:rPr lang="fr-FR" sz="500" b="1" i="0" u="none" strike="noStrike">
                          <a:solidFill>
                            <a:srgbClr val="000000"/>
                          </a:solidFill>
                          <a:latin typeface="Arial"/>
                        </a:rPr>
                        <a:t>2020</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4">
                  <a:txBody>
                    <a:bodyPr/>
                    <a:lstStyle/>
                    <a:p>
                      <a:pPr algn="ctr" fontAlgn="b"/>
                      <a:r>
                        <a:rPr lang="fr-FR" sz="500" b="1" i="0" u="none" strike="noStrike">
                          <a:solidFill>
                            <a:srgbClr val="000000"/>
                          </a:solidFill>
                          <a:latin typeface="Arial"/>
                        </a:rPr>
                        <a:t>2021</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400" b="1" i="0" u="none" strike="noStrike">
                        <a:solidFill>
                          <a:srgbClr val="000000"/>
                        </a:solidFill>
                        <a:latin typeface="Arial"/>
                      </a:endParaRPr>
                    </a:p>
                  </a:txBody>
                  <a:tcPr marL="4652" marR="4652" marT="4652" marB="0" anchor="b">
                    <a:lnL w="12700" cap="flat" cmpd="sng" algn="ctr">
                      <a:solidFill>
                        <a:srgbClr val="000000"/>
                      </a:solidFill>
                      <a:prstDash val="solid"/>
                      <a:round/>
                      <a:headEnd type="none" w="med" len="med"/>
                      <a:tailEnd type="none" w="med" len="med"/>
                    </a:lnL>
                    <a:lnR>
                      <a:noFill/>
                    </a:lnR>
                    <a:lnT>
                      <a:noFill/>
                    </a:lnT>
                    <a:lnB>
                      <a:noFill/>
                    </a:lnB>
                  </a:tcPr>
                </a:tc>
              </a:tr>
              <a:tr h="97692">
                <a:tc>
                  <a:txBody>
                    <a:bodyPr/>
                    <a:lstStyle/>
                    <a:p>
                      <a:pPr algn="ctr" fontAlgn="b"/>
                      <a:r>
                        <a:rPr lang="fr-FR" sz="400" b="1" i="0" u="none" strike="noStrike">
                          <a:solidFill>
                            <a:srgbClr val="000000"/>
                          </a:solidFill>
                          <a:latin typeface="Arial"/>
                        </a:rPr>
                        <a:t> </a:t>
                      </a:r>
                    </a:p>
                  </a:txBody>
                  <a:tcPr marL="4652" marR="4652" marT="465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6">
                  <a:txBody>
                    <a:bodyPr/>
                    <a:lstStyle/>
                    <a:p>
                      <a:pPr algn="ctr" fontAlgn="b"/>
                      <a:r>
                        <a:rPr lang="fr-FR" sz="400" b="1" i="0" u="none" strike="noStrike">
                          <a:solidFill>
                            <a:srgbClr val="000000"/>
                          </a:solidFill>
                          <a:latin typeface="Arial"/>
                        </a:rPr>
                        <a:t>SEPTEMBRE</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OCTOBRE</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NOVEMBRE</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DECEMBRE</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algn="ctr" fontAlgn="b"/>
                      <a:r>
                        <a:rPr lang="fr-FR" sz="400" b="1" i="0" u="none" strike="noStrike">
                          <a:solidFill>
                            <a:srgbClr val="000000"/>
                          </a:solidFill>
                          <a:latin typeface="Arial"/>
                        </a:rPr>
                        <a:t>JANVIER</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FEVRIER</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MARS</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algn="ctr" fontAlgn="b"/>
                      <a:r>
                        <a:rPr lang="fr-FR" sz="400" b="1" i="0" u="none" strike="noStrike">
                          <a:solidFill>
                            <a:srgbClr val="000000"/>
                          </a:solidFill>
                          <a:latin typeface="Arial"/>
                        </a:rPr>
                        <a:t>AVRIL</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MAI</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b"/>
                      <a:r>
                        <a:rPr lang="fr-FR" sz="400" b="1" i="0" u="none" strike="noStrike">
                          <a:solidFill>
                            <a:srgbClr val="000000"/>
                          </a:solidFill>
                          <a:latin typeface="Arial"/>
                        </a:rPr>
                        <a:t>JUIN</a:t>
                      </a:r>
                    </a:p>
                  </a:txBody>
                  <a:tcPr marL="4652" marR="4652" marT="465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400" b="1" i="0" u="none" strike="noStrike">
                          <a:solidFill>
                            <a:srgbClr val="000000"/>
                          </a:solidFill>
                          <a:latin typeface="Arial"/>
                        </a:rPr>
                        <a:t> </a:t>
                      </a:r>
                    </a:p>
                  </a:txBody>
                  <a:tcPr marL="4652" marR="4652" marT="465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fontAlgn="b"/>
                      <a:r>
                        <a:rPr lang="fr-FR" sz="400" b="1" i="0" u="none" strike="noStrike">
                          <a:solidFill>
                            <a:srgbClr val="000000"/>
                          </a:solidFill>
                          <a:latin typeface="Arial"/>
                        </a:rPr>
                        <a:t>JUILLET</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400" b="1" i="0" u="none" strike="noStrike">
                        <a:solidFill>
                          <a:srgbClr val="000000"/>
                        </a:solidFill>
                        <a:latin typeface="Arial"/>
                      </a:endParaRPr>
                    </a:p>
                  </a:txBody>
                  <a:tcPr marL="4652" marR="4652" marT="465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93040">
                <a:tc>
                  <a:txBody>
                    <a:bodyPr/>
                    <a:lstStyle/>
                    <a:p>
                      <a:pPr algn="r" fontAlgn="b"/>
                      <a:r>
                        <a:rPr lang="fr-FR" sz="400" b="1" i="0" u="none" strike="noStrike">
                          <a:solidFill>
                            <a:srgbClr val="000000"/>
                          </a:solidFill>
                          <a:latin typeface="Arial"/>
                        </a:rPr>
                        <a:t>1</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3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5">
                  <a:txBody>
                    <a:bodyPr/>
                    <a:lstStyle/>
                    <a:p>
                      <a:pPr algn="ctr" fontAlgn="b"/>
                      <a:r>
                        <a:rPr lang="fr-FR" sz="500" b="1" i="0" u="none" strike="noStrike">
                          <a:solidFill>
                            <a:srgbClr val="000000"/>
                          </a:solidFill>
                          <a:latin typeface="Calibri"/>
                        </a:rPr>
                        <a:t>FÉRIÉ</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1" i="0" u="none" strike="noStrike">
                          <a:solidFill>
                            <a:srgbClr val="000000"/>
                          </a:solidFill>
                          <a:latin typeface="Calibri"/>
                        </a:rPr>
                        <a:t>1</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79646"/>
                      </a:bgClr>
                    </a:pattFill>
                  </a:tcPr>
                </a:tc>
                <a:tc gridSpan="5">
                  <a:txBody>
                    <a:bodyPr/>
                    <a:lstStyle/>
                    <a:p>
                      <a:pPr algn="ctr" fontAlgn="b"/>
                      <a:r>
                        <a:rPr lang="fr-FR" sz="500" b="1" i="0" u="none" strike="noStrike">
                          <a:solidFill>
                            <a:srgbClr val="000000"/>
                          </a:solidFill>
                          <a:latin typeface="Calibri"/>
                        </a:rPr>
                        <a:t>FÉRIÉ</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79646"/>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1" i="0" u="none" strike="noStrike">
                          <a:solidFill>
                            <a:srgbClr val="000000"/>
                          </a:solidFill>
                          <a:latin typeface="Calibri"/>
                        </a:rPr>
                        <a:t>1</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5">
                  <a:txBody>
                    <a:bodyPr/>
                    <a:lstStyle/>
                    <a:p>
                      <a:pPr algn="ctr" fontAlgn="b"/>
                      <a:r>
                        <a:rPr lang="fr-FR" sz="500" b="1" i="0" u="none" strike="noStrike">
                          <a:solidFill>
                            <a:srgbClr val="000000"/>
                          </a:solidFill>
                          <a:latin typeface="Calibri"/>
                        </a:rPr>
                        <a:t>FÉRIÉ</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400" b="1" i="0" u="none" strike="noStrike">
                          <a:solidFill>
                            <a:srgbClr val="000000"/>
                          </a:solidFill>
                          <a:latin typeface="Arial"/>
                        </a:rPr>
                        <a:t>1</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3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1" i="0" u="none" strike="noStrike">
                          <a:solidFill>
                            <a:srgbClr val="000000"/>
                          </a:solidFill>
                          <a:latin typeface="Calibri"/>
                        </a:rPr>
                        <a:t>2</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S</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1" i="0" u="none" strike="noStrike">
                          <a:solidFill>
                            <a:srgbClr val="000000"/>
                          </a:solidFill>
                          <a:latin typeface="Calibri"/>
                        </a:rPr>
                        <a:t>2</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400" b="1" i="0" u="none" strike="noStrike">
                          <a:solidFill>
                            <a:srgbClr val="000000"/>
                          </a:solidFill>
                          <a:latin typeface="Arial"/>
                        </a:rPr>
                        <a:t>2</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3</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300" b="0" i="0" u="none" strike="noStrike">
                          <a:solidFill>
                            <a:srgbClr val="000000"/>
                          </a:solidFill>
                          <a:latin typeface="Calibri"/>
                        </a:rPr>
                        <a:t>J</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1" i="0" u="none" strike="noStrike">
                          <a:solidFill>
                            <a:srgbClr val="000000"/>
                          </a:solidFill>
                          <a:latin typeface="Calibri"/>
                        </a:rPr>
                        <a:t>3</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D</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1" i="0" u="none" strike="noStrike">
                          <a:solidFill>
                            <a:srgbClr val="000000"/>
                          </a:solidFill>
                          <a:latin typeface="Calibri"/>
                        </a:rPr>
                        <a:t>3</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S</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3</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4</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3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1" i="0" u="none" strike="noStrike">
                          <a:solidFill>
                            <a:srgbClr val="000000"/>
                          </a:solidFill>
                          <a:latin typeface="Calibri"/>
                        </a:rPr>
                        <a:t>4</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L</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1" i="0" u="none" strike="noStrike">
                          <a:solidFill>
                            <a:srgbClr val="000000"/>
                          </a:solidFill>
                          <a:latin typeface="Calibri"/>
                        </a:rPr>
                        <a:t>4</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D</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4</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5</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1" i="0" u="none" strike="noStrike">
                          <a:solidFill>
                            <a:srgbClr val="000000"/>
                          </a:solidFill>
                          <a:latin typeface="Calibri"/>
                        </a:rPr>
                        <a:t>5</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1" i="0" u="none" strike="noStrike">
                          <a:solidFill>
                            <a:srgbClr val="000000"/>
                          </a:solidFill>
                          <a:latin typeface="Calibri"/>
                        </a:rPr>
                        <a:t>5</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L</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5">
                  <a:txBody>
                    <a:bodyPr/>
                    <a:lstStyle/>
                    <a:p>
                      <a:pPr algn="ctr" fontAlgn="b"/>
                      <a:r>
                        <a:rPr lang="fr-FR" sz="500" b="1" i="0" u="none" strike="noStrike">
                          <a:solidFill>
                            <a:srgbClr val="000000"/>
                          </a:solidFill>
                          <a:latin typeface="Calibri"/>
                        </a:rPr>
                        <a:t>FÉRIÉ</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5</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6</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1" i="0" u="none" strike="noStrike">
                          <a:solidFill>
                            <a:srgbClr val="000000"/>
                          </a:solidFill>
                          <a:latin typeface="Calibri"/>
                        </a:rPr>
                        <a:t>6</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1" i="0" u="none" strike="noStrike">
                          <a:solidFill>
                            <a:srgbClr val="000000"/>
                          </a:solidFill>
                          <a:latin typeface="Calibri"/>
                        </a:rPr>
                        <a:t>6</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6</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7</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FF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1" i="0" u="none" strike="noStrike">
                          <a:solidFill>
                            <a:srgbClr val="000000"/>
                          </a:solidFill>
                          <a:latin typeface="Calibri"/>
                        </a:rPr>
                        <a:t>7</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1" i="0" u="none" strike="noStrike">
                          <a:solidFill>
                            <a:srgbClr val="000000"/>
                          </a:solidFill>
                          <a:latin typeface="Calibri"/>
                        </a:rPr>
                        <a:t>7</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7</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8</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FF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1" i="0" u="none" strike="noStrike">
                          <a:solidFill>
                            <a:srgbClr val="000000"/>
                          </a:solidFill>
                          <a:latin typeface="Calibri"/>
                        </a:rPr>
                        <a:t>8</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1" i="0" u="none" strike="noStrike">
                          <a:solidFill>
                            <a:srgbClr val="000000"/>
                          </a:solidFill>
                          <a:latin typeface="Calibri"/>
                        </a:rPr>
                        <a:t>8</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5">
                  <a:txBody>
                    <a:bodyPr/>
                    <a:lstStyle/>
                    <a:p>
                      <a:pPr algn="ctr" fontAlgn="b"/>
                      <a:r>
                        <a:rPr lang="fr-FR" sz="500" b="1" i="0" u="none" strike="noStrike">
                          <a:solidFill>
                            <a:srgbClr val="000000"/>
                          </a:solidFill>
                          <a:latin typeface="Calibri"/>
                        </a:rPr>
                        <a:t>FÉRIÉ</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8</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9</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FF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1" i="0" u="none" strike="noStrike">
                          <a:solidFill>
                            <a:srgbClr val="000000"/>
                          </a:solidFill>
                          <a:latin typeface="Calibri"/>
                        </a:rPr>
                        <a:t>9</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S</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1" i="0" u="none" strike="noStrike">
                          <a:solidFill>
                            <a:srgbClr val="000000"/>
                          </a:solidFill>
                          <a:latin typeface="Calibri"/>
                        </a:rPr>
                        <a:t>9</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9</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10</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FF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D</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S</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10</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11</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FF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5">
                  <a:txBody>
                    <a:bodyPr/>
                    <a:lstStyle/>
                    <a:p>
                      <a:pPr algn="ctr" fontAlgn="b"/>
                      <a:r>
                        <a:rPr lang="fr-FR" sz="500" b="1" i="0" u="none" strike="noStrike">
                          <a:solidFill>
                            <a:srgbClr val="000000"/>
                          </a:solidFill>
                          <a:latin typeface="Calibri"/>
                        </a:rPr>
                        <a:t>FÉRIÉ</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0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L</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D</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11</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12</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L</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12</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13</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5">
                  <a:txBody>
                    <a:bodyPr/>
                    <a:lstStyle/>
                    <a:p>
                      <a:pPr algn="ctr" fontAlgn="b"/>
                      <a:r>
                        <a:rPr lang="fr-FR" sz="500" b="1" i="0" u="none" strike="noStrike">
                          <a:solidFill>
                            <a:srgbClr val="000000"/>
                          </a:solidFill>
                          <a:latin typeface="Calibri"/>
                        </a:rPr>
                        <a:t>FÉRIÉ</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13</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14</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79646"/>
                      </a:bgClr>
                    </a:pattFill>
                  </a:tcPr>
                </a:tc>
                <a:tc gridSpan="5">
                  <a:txBody>
                    <a:bodyPr/>
                    <a:lstStyle/>
                    <a:p>
                      <a:pPr algn="ctr" fontAlgn="b"/>
                      <a:r>
                        <a:rPr lang="fr-FR" sz="500" b="1" i="0" u="none" strike="noStrike">
                          <a:solidFill>
                            <a:srgbClr val="000000"/>
                          </a:solidFill>
                          <a:latin typeface="Calibri"/>
                        </a:rPr>
                        <a:t>FÉRIÉ</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79646"/>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400" b="1" i="0" u="none" strike="noStrike">
                          <a:solidFill>
                            <a:srgbClr val="000000"/>
                          </a:solidFill>
                          <a:latin typeface="Arial"/>
                        </a:rPr>
                        <a:t>14</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15</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15</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16</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S</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16</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17</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500" b="0" i="0" u="none" strike="noStrike">
                          <a:solidFill>
                            <a:srgbClr val="000000"/>
                          </a:solidFill>
                          <a:latin typeface="Calibri"/>
                        </a:rPr>
                        <a:t>D</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S</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17</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18</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L</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D</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18</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19</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L</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19</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20</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20</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21</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21</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22</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22</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23</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S</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23</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24</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D</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gridSpan="5">
                  <a:txBody>
                    <a:bodyPr/>
                    <a:lstStyle/>
                    <a:p>
                      <a:pPr algn="ctr" fontAlgn="b"/>
                      <a:r>
                        <a:rPr lang="fr-FR" sz="500" b="1" i="0" u="none" strike="noStrike">
                          <a:solidFill>
                            <a:srgbClr val="000000"/>
                          </a:solidFill>
                          <a:latin typeface="Calibri"/>
                        </a:rPr>
                        <a:t>FÉRIÉ</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24</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25</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79646"/>
                      </a:bgClr>
                    </a:pattFill>
                  </a:tcPr>
                </a:tc>
                <a:tc gridSpan="5">
                  <a:txBody>
                    <a:bodyPr/>
                    <a:lstStyle/>
                    <a:p>
                      <a:pPr algn="ctr" fontAlgn="b"/>
                      <a:r>
                        <a:rPr lang="fr-FR" sz="500" b="1" i="0" u="none" strike="noStrike">
                          <a:solidFill>
                            <a:srgbClr val="000000"/>
                          </a:solidFill>
                          <a:latin typeface="Calibri"/>
                        </a:rPr>
                        <a:t>FÉRIÉ</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79646"/>
                      </a:bgClr>
                    </a:patt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L</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D</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25</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26</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L</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26</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27</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27</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28</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J</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M</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28</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29</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29</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3040">
                <a:tc>
                  <a:txBody>
                    <a:bodyPr/>
                    <a:lstStyle/>
                    <a:p>
                      <a:pPr algn="r" fontAlgn="b"/>
                      <a:r>
                        <a:rPr lang="fr-FR" sz="400" b="1" i="0" u="none" strike="noStrike">
                          <a:solidFill>
                            <a:srgbClr val="000000"/>
                          </a:solidFill>
                          <a:latin typeface="Arial"/>
                        </a:rPr>
                        <a:t>30</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S</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FF"/>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D</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V</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30</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97692">
                <a:tc>
                  <a:txBody>
                    <a:bodyPr/>
                    <a:lstStyle/>
                    <a:p>
                      <a:pPr algn="r" fontAlgn="b"/>
                      <a:r>
                        <a:rPr lang="fr-FR" sz="400" b="1" i="0" u="none" strike="noStrike">
                          <a:solidFill>
                            <a:srgbClr val="000000"/>
                          </a:solidFill>
                          <a:latin typeface="Arial"/>
                        </a:rPr>
                        <a:t>31</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J</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300" b="0" i="0" u="none" strike="noStrike">
                          <a:solidFill>
                            <a:srgbClr val="000000"/>
                          </a:solidFill>
                          <a:latin typeface="Calibri"/>
                        </a:rPr>
                        <a:t>D</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l" fontAlgn="b"/>
                      <a:r>
                        <a:rPr lang="fr-FR" sz="500" b="0" i="0" u="none" strike="noStrike">
                          <a:solidFill>
                            <a:srgbClr val="000000"/>
                          </a:solidFill>
                          <a:latin typeface="Calibri"/>
                        </a:rPr>
                        <a:t> </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M</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99"/>
                    </a:solidFill>
                  </a:tcPr>
                </a:tc>
                <a:tc>
                  <a:txBody>
                    <a:bodyPr/>
                    <a:lstStyle/>
                    <a:p>
                      <a:pPr algn="l" fontAlgn="b"/>
                      <a:r>
                        <a:rPr lang="fr-FR" sz="3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a:txBody>
                    <a:bodyPr/>
                    <a:lstStyle/>
                    <a:p>
                      <a:pPr algn="ctr" fontAlgn="b"/>
                      <a:r>
                        <a:rPr lang="fr-FR" sz="500" b="1" i="0" u="none" strike="noStrike">
                          <a:solidFill>
                            <a:srgbClr val="000000"/>
                          </a:solidFill>
                          <a:latin typeface="Calibri"/>
                        </a:rPr>
                        <a:t>#</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L</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fr-FR" sz="500" b="0" i="0" u="none" strike="noStrike">
                          <a:solidFill>
                            <a:srgbClr val="000000"/>
                          </a:solidFill>
                          <a:latin typeface="Calibri"/>
                        </a:rPr>
                        <a:t>S</a:t>
                      </a:r>
                    </a:p>
                  </a:txBody>
                  <a:tcPr marL="4652" marR="4652" marT="46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rgbClr val="000000"/>
                      </a:fgClr>
                      <a:bgClr>
                        <a:srgbClr val="DBE5F1"/>
                      </a:bgClr>
                    </a:pattFill>
                  </a:tcPr>
                </a:tc>
                <a:tc>
                  <a:txBody>
                    <a:bodyPr/>
                    <a:lstStyle/>
                    <a:p>
                      <a:pPr algn="l" fontAlgn="b"/>
                      <a:r>
                        <a:rPr lang="fr-FR" sz="400" b="1" i="0" u="none" strike="noStrike">
                          <a:solidFill>
                            <a:srgbClr val="000000"/>
                          </a:solidFill>
                          <a:latin typeface="Arial"/>
                        </a:rPr>
                        <a:t>31</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7692">
                <a:tc>
                  <a:txBody>
                    <a:bodyPr/>
                    <a:lstStyle/>
                    <a:p>
                      <a:pPr algn="l" fontAlgn="b"/>
                      <a:endParaRPr lang="fr-FR" sz="400" b="1" i="0" u="none" strike="noStrike">
                        <a:solidFill>
                          <a:srgbClr val="000000"/>
                        </a:solidFill>
                        <a:latin typeface="Arial"/>
                      </a:endParaRPr>
                    </a:p>
                  </a:txBody>
                  <a:tcPr marL="4652" marR="4652" marT="465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fontAlgn="b"/>
                      <a:r>
                        <a:rPr lang="fr-FR" sz="400" b="1" i="0" u="none" strike="noStrike">
                          <a:solidFill>
                            <a:srgbClr val="000000"/>
                          </a:solidFill>
                          <a:latin typeface="Arial"/>
                        </a:rPr>
                        <a:t>SEPTEMBRE</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OCTOBRE</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NOVEMBRE</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l" fontAlgn="b"/>
                      <a:r>
                        <a:rPr lang="fr-FR" sz="400" b="1" i="0" u="none" strike="noStrike">
                          <a:solidFill>
                            <a:srgbClr val="000000"/>
                          </a:solidFill>
                          <a:latin typeface="Arial"/>
                        </a:rPr>
                        <a:t>DECEMBRE</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algn="ctr" fontAlgn="b"/>
                      <a:r>
                        <a:rPr lang="fr-FR" sz="400" b="1" i="0" u="none" strike="noStrike">
                          <a:solidFill>
                            <a:srgbClr val="000000"/>
                          </a:solidFill>
                          <a:latin typeface="Arial"/>
                        </a:rPr>
                        <a:t>JANVIER</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FEVRIER</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MARS</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algn="ctr" fontAlgn="b"/>
                      <a:r>
                        <a:rPr lang="fr-FR" sz="400" b="1" i="0" u="none" strike="noStrike">
                          <a:solidFill>
                            <a:srgbClr val="000000"/>
                          </a:solidFill>
                          <a:latin typeface="Arial"/>
                        </a:rPr>
                        <a:t>AVRIL</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MAI</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JUIN</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fontAlgn="b"/>
                      <a:r>
                        <a:rPr lang="fr-FR" sz="400" b="1" i="0" u="none" strike="noStrike">
                          <a:solidFill>
                            <a:srgbClr val="000000"/>
                          </a:solidFill>
                          <a:latin typeface="Arial"/>
                        </a:rPr>
                        <a:t>JUILLET</a:t>
                      </a:r>
                    </a:p>
                  </a:txBody>
                  <a:tcPr marL="4652" marR="4652" marT="46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solidFill>
                          <a:srgbClr val="000000"/>
                        </a:solidFill>
                        <a:latin typeface="Calibri"/>
                      </a:endParaRPr>
                    </a:p>
                  </a:txBody>
                  <a:tcPr marL="4652" marR="4652" marT="465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93040">
                <a:tc>
                  <a:txBody>
                    <a:bodyPr/>
                    <a:lstStyle/>
                    <a:p>
                      <a:pPr algn="l" fontAlgn="b"/>
                      <a:endParaRPr lang="fr-FR" sz="400" b="1" i="0" u="none" strike="noStrike">
                        <a:solidFill>
                          <a:srgbClr val="000000"/>
                        </a:solidFill>
                        <a:latin typeface="Arial"/>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400" b="1" i="0" u="none" strike="noStrike">
                        <a:solidFill>
                          <a:srgbClr val="000000"/>
                        </a:solidFill>
                        <a:latin typeface="Arial"/>
                      </a:endParaRPr>
                    </a:p>
                  </a:txBody>
                  <a:tcPr marL="4652" marR="4652" marT="4652" marB="0" anchor="b">
                    <a:lnL>
                      <a:noFill/>
                    </a:lnL>
                    <a:lnR>
                      <a:noFill/>
                    </a:lnR>
                    <a:lnT>
                      <a:noFill/>
                    </a:lnT>
                    <a:lnB>
                      <a:noFill/>
                    </a:lnB>
                  </a:tcPr>
                </a:tc>
              </a:tr>
              <a:tr h="168403">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gridSpan="7">
                  <a:txBody>
                    <a:bodyPr/>
                    <a:lstStyle/>
                    <a:p>
                      <a:pPr algn="l" fontAlgn="ctr"/>
                      <a:r>
                        <a:rPr lang="fr-FR" sz="500" b="1" i="0" u="none" strike="noStrike">
                          <a:solidFill>
                            <a:srgbClr val="000000"/>
                          </a:solidFill>
                          <a:latin typeface="Calibri"/>
                        </a:rPr>
                        <a:t>Jours fériés</a:t>
                      </a:r>
                    </a:p>
                  </a:txBody>
                  <a:tcPr marL="4652" marR="4652" marT="4652"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l"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l"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l"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l"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a:txBody>
                    <a:bodyPr/>
                    <a:lstStyle/>
                    <a:p>
                      <a:pPr algn="l" fontAlgn="b"/>
                      <a:endParaRPr lang="fr-FR" sz="500" b="1" i="0" u="none" strike="noStrike">
                        <a:solidFill>
                          <a:srgbClr val="000000"/>
                        </a:solidFill>
                        <a:latin typeface="Calibri"/>
                      </a:endParaRPr>
                    </a:p>
                  </a:txBody>
                  <a:tcPr marL="4652" marR="4652" marT="4652" marB="0" anchor="b">
                    <a:lnL w="6350" cap="flat" cmpd="sng" algn="ctr">
                      <a:solidFill>
                        <a:srgbClr val="000000"/>
                      </a:solidFill>
                      <a:prstDash val="solid"/>
                      <a:round/>
                      <a:headEnd type="none" w="med" len="med"/>
                      <a:tailEnd type="none" w="med" len="med"/>
                    </a:lnL>
                    <a:lnR>
                      <a:noFill/>
                    </a:lnR>
                    <a:lnT>
                      <a:noFill/>
                    </a:lnT>
                    <a:lnB>
                      <a:noFill/>
                    </a:lnB>
                  </a:tcPr>
                </a:tc>
                <a:tc gridSpan="12">
                  <a:txBody>
                    <a:bodyPr/>
                    <a:lstStyle/>
                    <a:p>
                      <a:pPr algn="ctr" fontAlgn="ctr"/>
                      <a:r>
                        <a:rPr lang="fr-FR" sz="500" b="1" i="0" u="none" strike="noStrike">
                          <a:solidFill>
                            <a:srgbClr val="000000"/>
                          </a:solidFill>
                          <a:latin typeface="Calibri"/>
                        </a:rPr>
                        <a:t>1CAP 16 SEMAINES</a:t>
                      </a:r>
                    </a:p>
                  </a:txBody>
                  <a:tcPr marL="4652" marR="4652" marT="4652"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r>
                        <a:rPr lang="fr-FR" sz="500" b="1" i="0" u="none" strike="noStrike">
                          <a:solidFill>
                            <a:srgbClr val="000000"/>
                          </a:solidFill>
                          <a:latin typeface="Calibri"/>
                        </a:rPr>
                        <a:t> </a:t>
                      </a:r>
                    </a:p>
                  </a:txBody>
                  <a:tcPr marL="4652" marR="4652" marT="46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99"/>
                    </a:solidFill>
                  </a:tcPr>
                </a:tc>
                <a:tc gridSpan="9">
                  <a:txBody>
                    <a:bodyPr/>
                    <a:lstStyle/>
                    <a:p>
                      <a:pPr algn="ctr" fontAlgn="ctr"/>
                      <a:r>
                        <a:rPr lang="fr-FR" sz="500" b="1" i="0" u="none" strike="noStrike">
                          <a:solidFill>
                            <a:srgbClr val="000000"/>
                          </a:solidFill>
                          <a:latin typeface="Calibri"/>
                        </a:rPr>
                        <a:t>2BP 19 SEMAINES</a:t>
                      </a:r>
                    </a:p>
                  </a:txBody>
                  <a:tcPr marL="4652" marR="4652" marT="4652"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400" b="1" i="0" u="none" strike="noStrike">
                        <a:solidFill>
                          <a:srgbClr val="000000"/>
                        </a:solidFill>
                        <a:latin typeface="Arial"/>
                      </a:endParaRPr>
                    </a:p>
                  </a:txBody>
                  <a:tcPr marL="4652" marR="4652" marT="4652" marB="0" anchor="b">
                    <a:lnL>
                      <a:noFill/>
                    </a:lnL>
                    <a:lnR>
                      <a:noFill/>
                    </a:lnR>
                    <a:lnT>
                      <a:noFill/>
                    </a:lnT>
                    <a:lnB>
                      <a:noFill/>
                    </a:lnB>
                  </a:tcPr>
                </a:tc>
              </a:tr>
              <a:tr h="168403">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500" b="0" i="0" u="none" strike="noStrike">
                          <a:solidFill>
                            <a:srgbClr val="A5A5A5"/>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DBE5F1"/>
                      </a:bgClr>
                    </a:pattFill>
                  </a:tcPr>
                </a:tc>
                <a:tc gridSpan="12">
                  <a:txBody>
                    <a:bodyPr/>
                    <a:lstStyle/>
                    <a:p>
                      <a:pPr algn="l" fontAlgn="ctr"/>
                      <a:r>
                        <a:rPr lang="fr-FR" sz="500" b="1" i="0" u="none" strike="noStrike">
                          <a:solidFill>
                            <a:srgbClr val="000000"/>
                          </a:solidFill>
                          <a:latin typeface="Calibri"/>
                        </a:rPr>
                        <a:t>Vacances scolaires</a:t>
                      </a:r>
                    </a:p>
                  </a:txBody>
                  <a:tcPr marL="4652" marR="4652" marT="4652"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fr-FR" sz="300" b="1" i="0" u="none" strike="noStrike">
                        <a:solidFill>
                          <a:srgbClr val="000000"/>
                        </a:solidFill>
                        <a:latin typeface="Calibri"/>
                      </a:endParaRPr>
                    </a:p>
                  </a:txBody>
                  <a:tcPr marL="4652" marR="4652" marT="4652" marB="0" anchor="b">
                    <a:lnL w="6350" cap="flat" cmpd="sng" algn="ctr">
                      <a:solidFill>
                        <a:srgbClr val="000000"/>
                      </a:solidFill>
                      <a:prstDash val="solid"/>
                      <a:round/>
                      <a:headEnd type="none" w="med" len="med"/>
                      <a:tailEnd type="none" w="med" len="med"/>
                    </a:lnL>
                    <a:lnR>
                      <a:noFill/>
                    </a:lnR>
                    <a:lnT>
                      <a:noFill/>
                    </a:lnT>
                    <a:lnB>
                      <a:noFill/>
                    </a:lnB>
                  </a:tcPr>
                </a:tc>
                <a:tc gridSpan="12">
                  <a:txBody>
                    <a:bodyPr/>
                    <a:lstStyle/>
                    <a:p>
                      <a:pPr algn="ctr" fontAlgn="ctr"/>
                      <a:r>
                        <a:rPr lang="fr-FR" sz="500" b="1" i="0" u="none" strike="noStrike">
                          <a:solidFill>
                            <a:srgbClr val="000000"/>
                          </a:solidFill>
                          <a:latin typeface="Calibri"/>
                        </a:rPr>
                        <a:t>TCAP 16 SEMAINES</a:t>
                      </a:r>
                    </a:p>
                  </a:txBody>
                  <a:tcPr marL="4652" marR="4652" marT="4652" marB="0" anchor="ctr">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r>
                        <a:rPr lang="fr-FR" sz="500" b="1" i="0" u="none" strike="noStrike">
                          <a:solidFill>
                            <a:srgbClr val="000000"/>
                          </a:solidFill>
                          <a:latin typeface="Calibri"/>
                        </a:rPr>
                        <a:t> </a:t>
                      </a:r>
                    </a:p>
                  </a:txBody>
                  <a:tcPr marL="4652" marR="4652" marT="46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9">
                  <a:txBody>
                    <a:bodyPr/>
                    <a:lstStyle/>
                    <a:p>
                      <a:pPr algn="ctr" fontAlgn="ctr"/>
                      <a:r>
                        <a:rPr lang="fr-FR" sz="500" b="1" i="0" u="none" strike="noStrike">
                          <a:solidFill>
                            <a:srgbClr val="000000"/>
                          </a:solidFill>
                          <a:latin typeface="Calibri"/>
                        </a:rPr>
                        <a:t>1BP 19 SEMAINES</a:t>
                      </a:r>
                    </a:p>
                  </a:txBody>
                  <a:tcPr marL="4652" marR="4652" marT="4652"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Arial"/>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400" b="1" i="0" u="none" strike="noStrike">
                        <a:solidFill>
                          <a:srgbClr val="000000"/>
                        </a:solidFill>
                        <a:latin typeface="Arial"/>
                      </a:endParaRPr>
                    </a:p>
                  </a:txBody>
                  <a:tcPr marL="4652" marR="4652" marT="4652" marB="0" anchor="b">
                    <a:lnL>
                      <a:noFill/>
                    </a:lnL>
                    <a:lnR>
                      <a:noFill/>
                    </a:lnR>
                    <a:lnT>
                      <a:noFill/>
                    </a:lnT>
                    <a:lnB>
                      <a:noFill/>
                    </a:lnB>
                  </a:tcPr>
                </a:tc>
              </a:tr>
              <a:tr h="168403">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r>
                        <a:rPr lang="fr-FR" sz="500" b="1" i="0" u="none" strike="noStrike">
                          <a:solidFill>
                            <a:srgbClr val="000000"/>
                          </a:solidFill>
                          <a:latin typeface="Calibri"/>
                        </a:rPr>
                        <a:t> </a:t>
                      </a:r>
                    </a:p>
                  </a:txBody>
                  <a:tcPr marL="4652" marR="4652" marT="465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300" b="1" i="0" u="none" strike="noStrike">
                          <a:solidFill>
                            <a:srgbClr val="000000"/>
                          </a:solidFill>
                          <a:latin typeface="Calibri"/>
                        </a:rPr>
                        <a:t> </a:t>
                      </a:r>
                    </a:p>
                  </a:txBody>
                  <a:tcPr marL="4652" marR="4652" marT="46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CC"/>
                    </a:solidFill>
                  </a:tcPr>
                </a:tc>
                <a:tc gridSpan="9">
                  <a:txBody>
                    <a:bodyPr/>
                    <a:lstStyle/>
                    <a:p>
                      <a:pPr algn="ctr" fontAlgn="ctr"/>
                      <a:r>
                        <a:rPr lang="fr-FR" sz="500" b="1" i="0" u="none" strike="noStrike">
                          <a:solidFill>
                            <a:srgbClr val="000000"/>
                          </a:solidFill>
                          <a:latin typeface="Calibri"/>
                        </a:rPr>
                        <a:t>TBP 19 SEMAINES</a:t>
                      </a:r>
                    </a:p>
                  </a:txBody>
                  <a:tcPr marL="4652" marR="4652" marT="4652"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gridSpan="8">
                  <a:txBody>
                    <a:bodyPr/>
                    <a:lstStyle/>
                    <a:p>
                      <a:pPr algn="l" fontAlgn="b"/>
                      <a:r>
                        <a:rPr lang="fr-FR" sz="500" b="0" i="0" u="none" strike="noStrike">
                          <a:solidFill>
                            <a:srgbClr val="000000"/>
                          </a:solidFill>
                          <a:latin typeface="Calibri"/>
                        </a:rPr>
                        <a:t>Mise à jour le :</a:t>
                      </a:r>
                    </a:p>
                  </a:txBody>
                  <a:tcPr marL="4652" marR="4652" marT="4652"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fontAlgn="b"/>
                      <a:r>
                        <a:rPr lang="fr-FR" sz="500" b="0" i="0" u="none" strike="noStrike">
                          <a:solidFill>
                            <a:srgbClr val="000000"/>
                          </a:solidFill>
                          <a:latin typeface="Calibri"/>
                        </a:rPr>
                        <a:t>03/09/2020</a:t>
                      </a:r>
                    </a:p>
                  </a:txBody>
                  <a:tcPr marL="4652" marR="4652" marT="4652"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r>
              <a:tr h="93040">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4652" marR="4652" marT="4652"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ctr" fontAlgn="ctr"/>
                      <a:endParaRPr lang="fr-FR" sz="500" b="1" i="0" u="none" strike="noStrike">
                        <a:solidFill>
                          <a:srgbClr val="000000"/>
                        </a:solidFill>
                        <a:latin typeface="Calibri"/>
                      </a:endParaRPr>
                    </a:p>
                  </a:txBody>
                  <a:tcPr marL="4652" marR="4652" marT="4652" marB="0" anchor="ctr">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r>
              <a:tr h="93040">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gridSpan="7">
                  <a:txBody>
                    <a:bodyPr/>
                    <a:lstStyle/>
                    <a:p>
                      <a:pPr algn="l" fontAlgn="b"/>
                      <a:r>
                        <a:rPr lang="fr-FR" sz="500" b="1" i="0" u="sng" strike="noStrike">
                          <a:solidFill>
                            <a:srgbClr val="000000"/>
                          </a:solidFill>
                          <a:latin typeface="Calibri"/>
                        </a:rPr>
                        <a:t>Remarques :</a:t>
                      </a:r>
                    </a:p>
                  </a:txBody>
                  <a:tcPr marL="4652" marR="4652" marT="4652"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gridSpan="38">
                  <a:txBody>
                    <a:bodyPr/>
                    <a:lstStyle/>
                    <a:p>
                      <a:pPr algn="l" fontAlgn="b"/>
                      <a:r>
                        <a:rPr lang="fr-FR" sz="500" b="1" i="0" u="none" strike="noStrike">
                          <a:solidFill>
                            <a:srgbClr val="000000"/>
                          </a:solidFill>
                          <a:latin typeface="Calibri"/>
                        </a:rPr>
                        <a:t>&gt; Les périodes indiquées en couleur correspondent à la formation en CFA</a:t>
                      </a:r>
                    </a:p>
                  </a:txBody>
                  <a:tcPr marL="4652" marR="4652" marT="4652"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1"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r>
              <a:tr h="97692">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gridSpan="46">
                  <a:txBody>
                    <a:bodyPr/>
                    <a:lstStyle/>
                    <a:p>
                      <a:pPr algn="l" fontAlgn="b"/>
                      <a:r>
                        <a:rPr lang="fr-FR" sz="500" b="1" i="0" u="none" strike="noStrike">
                          <a:solidFill>
                            <a:srgbClr val="000000"/>
                          </a:solidFill>
                          <a:latin typeface="Calibri"/>
                        </a:rPr>
                        <a:t>&gt;</a:t>
                      </a:r>
                      <a:r>
                        <a:rPr lang="fr-FR" sz="600" b="1" i="0" u="none" strike="noStrike">
                          <a:solidFill>
                            <a:srgbClr val="000000"/>
                          </a:solidFill>
                          <a:latin typeface="Calibri"/>
                        </a:rPr>
                        <a:t> </a:t>
                      </a:r>
                      <a:r>
                        <a:rPr lang="fr-FR" sz="500" b="1" i="0" u="none" strike="noStrike">
                          <a:solidFill>
                            <a:srgbClr val="000000"/>
                          </a:solidFill>
                          <a:latin typeface="Calibri"/>
                        </a:rPr>
                        <a:t>Pendant les vacances scolaires, le lycée est fermé et les apprentis seront en entreprise</a:t>
                      </a:r>
                    </a:p>
                  </a:txBody>
                  <a:tcPr marL="4652" marR="4652" marT="4652"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a:solidFill>
                          <a:srgbClr val="000000"/>
                        </a:solidFill>
                        <a:latin typeface="Calibri"/>
                      </a:endParaRPr>
                    </a:p>
                  </a:txBody>
                  <a:tcPr marL="4652" marR="4652" marT="4652" marB="0" anchor="b">
                    <a:lnL>
                      <a:noFill/>
                    </a:lnL>
                    <a:lnR>
                      <a:noFill/>
                    </a:lnR>
                    <a:lnT>
                      <a:noFill/>
                    </a:lnT>
                    <a:lnB>
                      <a:noFill/>
                    </a:lnB>
                  </a:tcPr>
                </a:tc>
                <a:tc>
                  <a:txBody>
                    <a:bodyPr/>
                    <a:lstStyle/>
                    <a:p>
                      <a:pPr algn="l" fontAlgn="b"/>
                      <a:endParaRPr lang="fr-FR" sz="500" b="0" i="0" u="none" strike="noStrike" dirty="0">
                        <a:solidFill>
                          <a:srgbClr val="000000"/>
                        </a:solidFill>
                        <a:latin typeface="Calibri"/>
                      </a:endParaRPr>
                    </a:p>
                  </a:txBody>
                  <a:tcPr marL="4652" marR="4652" marT="465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sp>
        <p:nvSpPr>
          <p:cNvPr id="13" name="Titre 1"/>
          <p:cNvSpPr txBox="1">
            <a:spLocks/>
          </p:cNvSpPr>
          <p:nvPr/>
        </p:nvSpPr>
        <p:spPr>
          <a:xfrm>
            <a:off x="467544" y="1484784"/>
            <a:ext cx="8229600" cy="647700"/>
          </a:xfrm>
          <a:prstGeom prst="rect">
            <a:avLst/>
          </a:prstGeom>
        </p:spPr>
        <p:txBody>
          <a:bodyPr anchor="ctr">
            <a:normAutofit/>
          </a:bodyPr>
          <a:lstStyle/>
          <a:p>
            <a:pPr algn="ctr" fontAlgn="auto">
              <a:spcAft>
                <a:spcPts val="0"/>
              </a:spcAft>
              <a:defRPr/>
            </a:pPr>
            <a:endParaRPr lang="fr-FR" sz="2800" b="1" dirty="0">
              <a:solidFill>
                <a:srgbClr val="FF0000"/>
              </a:solidFill>
              <a:latin typeface="+mj-lt"/>
              <a:ea typeface="+mj-ea"/>
              <a:cs typeface="+mj-cs"/>
            </a:endParaRPr>
          </a:p>
        </p:txBody>
      </p:sp>
      <p:sp>
        <p:nvSpPr>
          <p:cNvPr id="14" name="Espace réservé du contenu 2"/>
          <p:cNvSpPr txBox="1">
            <a:spLocks/>
          </p:cNvSpPr>
          <p:nvPr/>
        </p:nvSpPr>
        <p:spPr>
          <a:xfrm>
            <a:off x="395536" y="2204864"/>
            <a:ext cx="8174037" cy="1943100"/>
          </a:xfrm>
          <a:prstGeom prst="rect">
            <a:avLst/>
          </a:prstGeom>
        </p:spPr>
        <p:txBody>
          <a:bodyPr vert="horz" anchor="b">
            <a:normAutofit/>
          </a:bodyPr>
          <a:lstStyle/>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endParaRPr kumimoji="0" lang="fr-FR" altLang="fr-FR" sz="2000" b="0" i="0" u="none" strike="noStrike" kern="1200" cap="none" spc="0" normalizeH="0" baseline="0" noProof="0" dirty="0" smtClean="0">
              <a:ln>
                <a:noFill/>
              </a:ln>
              <a:solidFill>
                <a:schemeClr val="tx2">
                  <a:shade val="75000"/>
                </a:schemeClr>
              </a:solidFill>
              <a:effectLst/>
              <a:uLnTx/>
              <a:uFillTx/>
              <a:latin typeface="+mn-lt"/>
              <a:ea typeface="+mn-ea"/>
              <a:cs typeface="+mn-cs"/>
            </a:endParaRPr>
          </a:p>
        </p:txBody>
      </p:sp>
      <p:sp>
        <p:nvSpPr>
          <p:cNvPr id="20" name="Sous-titre 19"/>
          <p:cNvSpPr>
            <a:spLocks noGrp="1"/>
          </p:cNvSpPr>
          <p:nvPr>
            <p:ph type="subTitle" idx="1"/>
          </p:nvPr>
        </p:nvSpPr>
        <p:spPr>
          <a:xfrm>
            <a:off x="251520" y="6237312"/>
            <a:ext cx="8458200" cy="476672"/>
          </a:xfrm>
        </p:spPr>
        <p:txBody>
          <a:bodyPr>
            <a:normAutofit/>
          </a:bodyPr>
          <a:lstStyle/>
          <a:p>
            <a:pPr algn="r"/>
            <a:r>
              <a:rPr lang="fr-FR" sz="2000" b="1" u="sng" dirty="0" smtClean="0"/>
              <a:t>Les métiers de l’Hôtellerie-Restauration en apprentissage</a:t>
            </a:r>
            <a:endParaRPr lang="fr-FR" sz="2000" b="1" u="sng" dirty="0"/>
          </a:p>
        </p:txBody>
      </p:sp>
      <p:sp>
        <p:nvSpPr>
          <p:cNvPr id="1034" name="AutoShape 10"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4"/>
          <p:cNvSpPr>
            <a:spLocks noChangeArrowheads="1"/>
          </p:cNvSpPr>
          <p:nvPr/>
        </p:nvSpPr>
        <p:spPr bwMode="auto">
          <a:xfrm>
            <a:off x="683568" y="1484784"/>
            <a:ext cx="7775575" cy="1200329"/>
          </a:xfrm>
          <a:prstGeom prst="rect">
            <a:avLst/>
          </a:prstGeom>
          <a:noFill/>
          <a:ln w="9525">
            <a:noFill/>
            <a:miter lim="800000"/>
            <a:headEnd/>
            <a:tailEnd/>
          </a:ln>
        </p:spPr>
        <p:txBody>
          <a:bodyPr>
            <a:spAutoFit/>
          </a:bodyPr>
          <a:lstStyle/>
          <a:p>
            <a:pPr algn="ctr"/>
            <a:r>
              <a:rPr lang="fr-FR" sz="2400" b="1" dirty="0" smtClean="0">
                <a:solidFill>
                  <a:srgbClr val="FF0000"/>
                </a:solidFill>
                <a:latin typeface="Calibri" pitchFamily="34" charset="0"/>
              </a:rPr>
              <a:t>AIDE UNIQUE </a:t>
            </a:r>
            <a:r>
              <a:rPr lang="fr-FR" sz="2400" b="1" dirty="0" smtClean="0">
                <a:solidFill>
                  <a:srgbClr val="FF0000"/>
                </a:solidFill>
                <a:latin typeface="Calibri" pitchFamily="34" charset="0"/>
              </a:rPr>
              <a:t>POUR LES EMPLOYEURS </a:t>
            </a:r>
          </a:p>
          <a:p>
            <a:pPr algn="ctr"/>
            <a:r>
              <a:rPr lang="fr-FR" sz="2400" b="1" dirty="0" smtClean="0">
                <a:solidFill>
                  <a:srgbClr val="FF0000"/>
                </a:solidFill>
                <a:latin typeface="Calibri" pitchFamily="34" charset="0"/>
              </a:rPr>
              <a:t>QUI RECRUTENT EN APPRENTISSAGE</a:t>
            </a:r>
            <a:r>
              <a:rPr lang="fr-FR" sz="2400" b="1" dirty="0" smtClean="0"/>
              <a:t> </a:t>
            </a:r>
            <a:endParaRPr lang="fr-FR" sz="2400" b="1" dirty="0" smtClean="0"/>
          </a:p>
          <a:p>
            <a:pPr algn="ctr"/>
            <a:r>
              <a:rPr lang="fr-FR" sz="2400" b="1" dirty="0" smtClean="0">
                <a:solidFill>
                  <a:srgbClr val="FF0000"/>
                </a:solidFill>
                <a:latin typeface="Calibri" pitchFamily="34" charset="0"/>
              </a:rPr>
              <a:t> </a:t>
            </a:r>
            <a:endParaRPr lang="fr-FR" sz="2400" dirty="0">
              <a:latin typeface="Calibri" pitchFamily="34" charset="0"/>
            </a:endParaRPr>
          </a:p>
        </p:txBody>
      </p:sp>
      <p:pic>
        <p:nvPicPr>
          <p:cNvPr id="17" name="Picture 2" descr="L'Apprentissage dans l'Académie de Versailles – CFA de l'académie de  Versailles"/>
          <p:cNvPicPr>
            <a:picLocks noChangeAspect="1" noChangeArrowheads="1"/>
          </p:cNvPicPr>
          <p:nvPr/>
        </p:nvPicPr>
        <p:blipFill>
          <a:blip r:embed="rId2" cstate="print"/>
          <a:srcRect/>
          <a:stretch>
            <a:fillRect/>
          </a:stretch>
        </p:blipFill>
        <p:spPr bwMode="auto">
          <a:xfrm>
            <a:off x="467544" y="332656"/>
            <a:ext cx="1872208" cy="864096"/>
          </a:xfrm>
          <a:prstGeom prst="rect">
            <a:avLst/>
          </a:prstGeom>
          <a:noFill/>
        </p:spPr>
      </p:pic>
      <p:sp>
        <p:nvSpPr>
          <p:cNvPr id="16" name="Rectangle 15"/>
          <p:cNvSpPr/>
          <p:nvPr/>
        </p:nvSpPr>
        <p:spPr>
          <a:xfrm>
            <a:off x="683568" y="2348880"/>
            <a:ext cx="7560840" cy="1569660"/>
          </a:xfrm>
          <a:prstGeom prst="rect">
            <a:avLst/>
          </a:prstGeom>
        </p:spPr>
        <p:txBody>
          <a:bodyPr wrap="square">
            <a:spAutoFit/>
          </a:bodyPr>
          <a:lstStyle/>
          <a:p>
            <a:pPr algn="just"/>
            <a:r>
              <a:rPr lang="fr-FR" sz="1600" dirty="0" smtClean="0"/>
              <a:t>Pour les contrats d’apprentissage conclus à compter du 1</a:t>
            </a:r>
            <a:r>
              <a:rPr lang="fr-FR" sz="1600" baseline="30000" dirty="0" smtClean="0"/>
              <a:t>er</a:t>
            </a:r>
            <a:r>
              <a:rPr lang="fr-FR" sz="1600" dirty="0" smtClean="0"/>
              <a:t> janvier 2019 dans les entreprises de moins de 250 salariés pour préparer un diplôme de niveau inférieur ou égal au bac, une aide unique aux employeurs d’apprentis remplace l’aide TPE jeunes apprentis, la prime régionale à </a:t>
            </a:r>
            <a:r>
              <a:rPr lang="fr-FR" sz="1600" dirty="0" smtClean="0"/>
              <a:t>l’apprentissage </a:t>
            </a:r>
            <a:r>
              <a:rPr lang="fr-FR" sz="1600" dirty="0" smtClean="0"/>
              <a:t>pour les TPE, l’aide au recrutement d’un apprenti </a:t>
            </a:r>
            <a:r>
              <a:rPr lang="fr-FR" sz="1600" dirty="0" smtClean="0"/>
              <a:t>supplémentaire </a:t>
            </a:r>
            <a:r>
              <a:rPr lang="fr-FR" sz="1600" dirty="0" smtClean="0"/>
              <a:t>et le crédit d’impôt Apprentissage.</a:t>
            </a:r>
          </a:p>
          <a:p>
            <a:pPr algn="just"/>
            <a:r>
              <a:rPr lang="fr-FR" sz="1600" b="1" dirty="0" smtClean="0"/>
              <a:t>À partir de 2019, </a:t>
            </a:r>
            <a:r>
              <a:rPr lang="fr-FR" sz="1600" b="1" dirty="0" smtClean="0"/>
              <a:t>l’employeur </a:t>
            </a:r>
            <a:r>
              <a:rPr lang="fr-FR" sz="1600" b="1" dirty="0" smtClean="0"/>
              <a:t>reçoit une seule aide au lieu de quatre auparavant. </a:t>
            </a:r>
            <a:endParaRPr lang="fr-FR" sz="1600" dirty="0"/>
          </a:p>
        </p:txBody>
      </p:sp>
      <p:sp>
        <p:nvSpPr>
          <p:cNvPr id="18" name="Rectangle 17"/>
          <p:cNvSpPr/>
          <p:nvPr/>
        </p:nvSpPr>
        <p:spPr>
          <a:xfrm>
            <a:off x="683568" y="4005064"/>
            <a:ext cx="7488832" cy="2308324"/>
          </a:xfrm>
          <a:prstGeom prst="rect">
            <a:avLst/>
          </a:prstGeom>
        </p:spPr>
        <p:txBody>
          <a:bodyPr wrap="square">
            <a:spAutoFit/>
          </a:bodyPr>
          <a:lstStyle/>
          <a:p>
            <a:r>
              <a:rPr lang="fr-FR" sz="1600" dirty="0" smtClean="0"/>
              <a:t>L’aide </a:t>
            </a:r>
            <a:r>
              <a:rPr lang="fr-FR" sz="1600" dirty="0" smtClean="0"/>
              <a:t>s’adresse :</a:t>
            </a:r>
          </a:p>
          <a:p>
            <a:r>
              <a:rPr lang="fr-FR" sz="1600" dirty="0" smtClean="0">
                <a:sym typeface="Webdings"/>
              </a:rPr>
              <a:t> </a:t>
            </a:r>
            <a:r>
              <a:rPr lang="fr-FR" sz="1600" dirty="0" smtClean="0"/>
              <a:t>aux </a:t>
            </a:r>
            <a:r>
              <a:rPr lang="fr-FR" sz="1600" dirty="0" smtClean="0"/>
              <a:t>employeurs de moins de 250 salariés ;</a:t>
            </a:r>
          </a:p>
          <a:p>
            <a:r>
              <a:rPr lang="fr-FR" sz="1600" dirty="0" smtClean="0">
                <a:sym typeface="Webdings"/>
              </a:rPr>
              <a:t> </a:t>
            </a:r>
            <a:r>
              <a:rPr lang="fr-FR" sz="1600" dirty="0" smtClean="0"/>
              <a:t>qui </a:t>
            </a:r>
            <a:r>
              <a:rPr lang="fr-FR" sz="1600" dirty="0" smtClean="0"/>
              <a:t>concluent un contrat en apprentissage à compter du 1</a:t>
            </a:r>
            <a:r>
              <a:rPr lang="fr-FR" sz="1600" baseline="30000" dirty="0" smtClean="0"/>
              <a:t>er</a:t>
            </a:r>
            <a:r>
              <a:rPr lang="fr-FR" sz="1600" dirty="0" smtClean="0"/>
              <a:t> janvier 2019 ;</a:t>
            </a:r>
          </a:p>
          <a:p>
            <a:r>
              <a:rPr lang="fr-FR" sz="1600" dirty="0" smtClean="0">
                <a:sym typeface="Webdings"/>
              </a:rPr>
              <a:t> </a:t>
            </a:r>
            <a:r>
              <a:rPr lang="fr-FR" sz="1600" dirty="0" smtClean="0"/>
              <a:t>pour </a:t>
            </a:r>
            <a:r>
              <a:rPr lang="fr-FR" sz="1600" dirty="0" smtClean="0"/>
              <a:t>la préparation d’un diplôme ou d’un titre à finalité professionnelle de niveau inférieur ou égal au bac.</a:t>
            </a:r>
          </a:p>
          <a:p>
            <a:r>
              <a:rPr lang="fr-FR" sz="1600" b="1" dirty="0" smtClean="0"/>
              <a:t>Quel est le montant de l’aide unique ?</a:t>
            </a:r>
          </a:p>
          <a:p>
            <a:r>
              <a:rPr lang="fr-FR" sz="1600" dirty="0" smtClean="0">
                <a:sym typeface="Webdings"/>
              </a:rPr>
              <a:t> </a:t>
            </a:r>
            <a:r>
              <a:rPr lang="fr-FR" sz="1600" dirty="0" smtClean="0"/>
              <a:t>4 </a:t>
            </a:r>
            <a:r>
              <a:rPr lang="fr-FR" sz="1600" dirty="0" smtClean="0"/>
              <a:t>125 € maximum pour la 1</a:t>
            </a:r>
            <a:r>
              <a:rPr lang="fr-FR" sz="1600" baseline="30000" dirty="0" smtClean="0"/>
              <a:t>re</a:t>
            </a:r>
            <a:r>
              <a:rPr lang="fr-FR" sz="1600" dirty="0" smtClean="0"/>
              <a:t> année d’exécution du contrat ;</a:t>
            </a:r>
          </a:p>
          <a:p>
            <a:r>
              <a:rPr lang="fr-FR" sz="1600" dirty="0" smtClean="0">
                <a:sym typeface="Webdings"/>
              </a:rPr>
              <a:t> </a:t>
            </a:r>
            <a:r>
              <a:rPr lang="fr-FR" sz="1600" dirty="0" smtClean="0"/>
              <a:t>2 </a:t>
            </a:r>
            <a:r>
              <a:rPr lang="fr-FR" sz="1600" dirty="0" smtClean="0"/>
              <a:t>000 € maximum pour la 2</a:t>
            </a:r>
            <a:r>
              <a:rPr lang="fr-FR" sz="1600" baseline="30000" dirty="0" smtClean="0"/>
              <a:t>e</a:t>
            </a:r>
            <a:r>
              <a:rPr lang="fr-FR" sz="1600" dirty="0" smtClean="0"/>
              <a:t> année d’exécution du contrat ;</a:t>
            </a:r>
          </a:p>
          <a:p>
            <a:r>
              <a:rPr lang="fr-FR" sz="1600" dirty="0" smtClean="0">
                <a:sym typeface="Webdings"/>
              </a:rPr>
              <a:t> </a:t>
            </a:r>
            <a:r>
              <a:rPr lang="fr-FR" sz="1600" dirty="0" smtClean="0"/>
              <a:t>1 </a:t>
            </a:r>
            <a:r>
              <a:rPr lang="fr-FR" sz="1600" dirty="0" smtClean="0"/>
              <a:t>200 € maximum pour la 3</a:t>
            </a:r>
            <a:r>
              <a:rPr lang="fr-FR" sz="1600" baseline="30000" dirty="0" smtClean="0"/>
              <a:t>e</a:t>
            </a:r>
            <a:r>
              <a:rPr lang="fr-FR" sz="1600" dirty="0" smtClean="0"/>
              <a:t> année d’exécution du contrat.</a:t>
            </a:r>
            <a:endParaRPr lang="fr-FR" sz="1600" dirty="0"/>
          </a:p>
        </p:txBody>
      </p:sp>
      <p:sp>
        <p:nvSpPr>
          <p:cNvPr id="5122" name="AutoShape 2" descr="Untit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6" name="Picture 6" descr="aide unique employeur apprenti 04-2020 - CFA - MFR Saint Gilles Croix de Vie"/>
          <p:cNvPicPr>
            <a:picLocks noChangeAspect="1" noChangeArrowheads="1"/>
          </p:cNvPicPr>
          <p:nvPr/>
        </p:nvPicPr>
        <p:blipFill>
          <a:blip r:embed="rId3" cstate="print"/>
          <a:srcRect/>
          <a:stretch>
            <a:fillRect/>
          </a:stretch>
        </p:blipFill>
        <p:spPr bwMode="auto">
          <a:xfrm>
            <a:off x="7380312" y="1124744"/>
            <a:ext cx="1027608" cy="86409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sp>
        <p:nvSpPr>
          <p:cNvPr id="13" name="Titre 1"/>
          <p:cNvSpPr txBox="1">
            <a:spLocks/>
          </p:cNvSpPr>
          <p:nvPr/>
        </p:nvSpPr>
        <p:spPr>
          <a:xfrm>
            <a:off x="467544" y="1484784"/>
            <a:ext cx="8229600" cy="647700"/>
          </a:xfrm>
          <a:prstGeom prst="rect">
            <a:avLst/>
          </a:prstGeom>
        </p:spPr>
        <p:txBody>
          <a:bodyPr anchor="ctr">
            <a:normAutofit/>
          </a:bodyPr>
          <a:lstStyle/>
          <a:p>
            <a:pPr algn="ctr" fontAlgn="auto">
              <a:spcAft>
                <a:spcPts val="0"/>
              </a:spcAft>
              <a:defRPr/>
            </a:pPr>
            <a:endParaRPr lang="fr-FR" sz="2800" b="1" dirty="0">
              <a:solidFill>
                <a:srgbClr val="FF0000"/>
              </a:solidFill>
              <a:latin typeface="+mj-lt"/>
              <a:ea typeface="+mj-ea"/>
              <a:cs typeface="+mj-cs"/>
            </a:endParaRPr>
          </a:p>
        </p:txBody>
      </p:sp>
      <p:sp>
        <p:nvSpPr>
          <p:cNvPr id="14" name="Espace réservé du contenu 2"/>
          <p:cNvSpPr txBox="1">
            <a:spLocks/>
          </p:cNvSpPr>
          <p:nvPr/>
        </p:nvSpPr>
        <p:spPr>
          <a:xfrm>
            <a:off x="395536" y="2204864"/>
            <a:ext cx="8174037" cy="1943100"/>
          </a:xfrm>
          <a:prstGeom prst="rect">
            <a:avLst/>
          </a:prstGeom>
        </p:spPr>
        <p:txBody>
          <a:bodyPr vert="horz" anchor="b">
            <a:normAutofit/>
          </a:bodyPr>
          <a:lstStyle/>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endParaRPr kumimoji="0" lang="fr-FR" altLang="fr-FR" sz="2000" b="0" i="0" u="none" strike="noStrike" kern="1200" cap="none" spc="0" normalizeH="0" baseline="0" noProof="0" dirty="0" smtClean="0">
              <a:ln>
                <a:noFill/>
              </a:ln>
              <a:solidFill>
                <a:schemeClr val="tx2">
                  <a:shade val="75000"/>
                </a:schemeClr>
              </a:solidFill>
              <a:effectLst/>
              <a:uLnTx/>
              <a:uFillTx/>
              <a:latin typeface="+mn-lt"/>
              <a:ea typeface="+mn-ea"/>
              <a:cs typeface="+mn-cs"/>
            </a:endParaRPr>
          </a:p>
        </p:txBody>
      </p:sp>
      <p:sp>
        <p:nvSpPr>
          <p:cNvPr id="20" name="Sous-titre 19"/>
          <p:cNvSpPr>
            <a:spLocks noGrp="1"/>
          </p:cNvSpPr>
          <p:nvPr>
            <p:ph type="subTitle" idx="1"/>
          </p:nvPr>
        </p:nvSpPr>
        <p:spPr>
          <a:xfrm>
            <a:off x="251520" y="6237312"/>
            <a:ext cx="8458200" cy="476672"/>
          </a:xfrm>
        </p:spPr>
        <p:txBody>
          <a:bodyPr>
            <a:normAutofit/>
          </a:bodyPr>
          <a:lstStyle/>
          <a:p>
            <a:pPr algn="r"/>
            <a:r>
              <a:rPr lang="fr-FR" sz="2000" b="1" u="sng" dirty="0" smtClean="0"/>
              <a:t>Les métiers de l’Hôtellerie-Restauration en apprentissage</a:t>
            </a:r>
            <a:endParaRPr lang="fr-FR" sz="2000" b="1" u="sng" dirty="0"/>
          </a:p>
        </p:txBody>
      </p:sp>
      <p:sp>
        <p:nvSpPr>
          <p:cNvPr id="1034" name="AutoShape 10"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4"/>
          <p:cNvSpPr>
            <a:spLocks noChangeArrowheads="1"/>
          </p:cNvSpPr>
          <p:nvPr/>
        </p:nvSpPr>
        <p:spPr bwMode="auto">
          <a:xfrm>
            <a:off x="684213" y="1628775"/>
            <a:ext cx="7775575" cy="461665"/>
          </a:xfrm>
          <a:prstGeom prst="rect">
            <a:avLst/>
          </a:prstGeom>
          <a:noFill/>
          <a:ln w="9525">
            <a:noFill/>
            <a:miter lim="800000"/>
            <a:headEnd/>
            <a:tailEnd/>
          </a:ln>
        </p:spPr>
        <p:txBody>
          <a:bodyPr>
            <a:spAutoFit/>
          </a:bodyPr>
          <a:lstStyle/>
          <a:p>
            <a:pPr algn="ctr"/>
            <a:r>
              <a:rPr lang="fr-FR" sz="2400" b="1" dirty="0" smtClean="0">
                <a:solidFill>
                  <a:srgbClr val="FF0000"/>
                </a:solidFill>
                <a:latin typeface="Calibri" pitchFamily="34" charset="0"/>
              </a:rPr>
              <a:t>QUELLES DEMARCHES </a:t>
            </a:r>
            <a:r>
              <a:rPr lang="fr-FR" sz="2400" b="1" dirty="0" smtClean="0">
                <a:solidFill>
                  <a:srgbClr val="FF0000"/>
                </a:solidFill>
                <a:latin typeface="Calibri" pitchFamily="34" charset="0"/>
              </a:rPr>
              <a:t>?</a:t>
            </a:r>
            <a:endParaRPr lang="fr-FR" sz="2400" dirty="0">
              <a:latin typeface="Calibri" pitchFamily="34" charset="0"/>
            </a:endParaRPr>
          </a:p>
        </p:txBody>
      </p:sp>
      <p:sp>
        <p:nvSpPr>
          <p:cNvPr id="17" name="Rectangle 16"/>
          <p:cNvSpPr/>
          <p:nvPr/>
        </p:nvSpPr>
        <p:spPr>
          <a:xfrm>
            <a:off x="827584" y="2276872"/>
            <a:ext cx="5976664" cy="3447098"/>
          </a:xfrm>
          <a:prstGeom prst="rect">
            <a:avLst/>
          </a:prstGeom>
        </p:spPr>
        <p:txBody>
          <a:bodyPr wrap="square">
            <a:spAutoFit/>
          </a:bodyPr>
          <a:lstStyle/>
          <a:p>
            <a:r>
              <a:rPr lang="fr-FR" sz="1600" b="1" dirty="0" smtClean="0"/>
              <a:t>Première démarche : rechercher une entreprise d'accueil</a:t>
            </a:r>
          </a:p>
          <a:p>
            <a:r>
              <a:rPr lang="fr-FR" sz="1400" b="1" dirty="0" smtClean="0"/>
              <a:t>Pour rechercher une entreprise, plusieurs démarches sont possibles</a:t>
            </a:r>
            <a:r>
              <a:rPr lang="fr-FR" sz="1400" dirty="0" smtClean="0"/>
              <a:t> :</a:t>
            </a:r>
          </a:p>
          <a:p>
            <a:pPr marL="358775" indent="-358775">
              <a:buFont typeface="Webdings"/>
              <a:buChar char="8"/>
            </a:pPr>
            <a:r>
              <a:rPr lang="fr-FR" sz="1400" dirty="0" smtClean="0"/>
              <a:t>se présenter ou poser sa candidature dans des entreprises déjà connues ou repérées dans les annuaires</a:t>
            </a:r>
          </a:p>
          <a:p>
            <a:pPr marL="358775" lvl="1" indent="-358775">
              <a:buFont typeface="Webdings"/>
              <a:buChar char="8"/>
              <a:tabLst>
                <a:tab pos="358775" algn="l"/>
              </a:tabLst>
            </a:pPr>
            <a:r>
              <a:rPr lang="fr-FR" sz="1400" dirty="0" smtClean="0"/>
              <a:t>s'adresser aux chambres de métiers et de l’artisanat,  aux chambres de commerce et d'industrie, aux chambres d’agriculture </a:t>
            </a:r>
          </a:p>
          <a:p>
            <a:pPr marL="358775" lvl="1" indent="-358775">
              <a:buFont typeface="Webdings"/>
              <a:buChar char="8"/>
              <a:tabLst>
                <a:tab pos="358775" algn="l"/>
              </a:tabLst>
            </a:pPr>
            <a:r>
              <a:rPr lang="fr-FR" sz="1400" dirty="0" smtClean="0"/>
              <a:t>contacter les syndicats professionnels du métier envisagé</a:t>
            </a:r>
          </a:p>
          <a:p>
            <a:pPr marL="0" lvl="1" indent="358775">
              <a:buFont typeface="Webdings"/>
              <a:buChar char="8"/>
              <a:tabLst>
                <a:tab pos="0" algn="l"/>
              </a:tabLst>
            </a:pPr>
            <a:r>
              <a:rPr lang="fr-FR" sz="1400" dirty="0" smtClean="0"/>
              <a:t>se renseigner auprès de Pôle emploi</a:t>
            </a:r>
          </a:p>
          <a:p>
            <a:pPr marL="0" lvl="1" indent="358775">
              <a:buFont typeface="Webdings"/>
              <a:buChar char="8"/>
              <a:tabLst>
                <a:tab pos="0" algn="l"/>
              </a:tabLst>
            </a:pPr>
            <a:r>
              <a:rPr lang="fr-FR" sz="1400" dirty="0" smtClean="0"/>
              <a:t>consulter les sites internet des conseils régionaux</a:t>
            </a:r>
          </a:p>
          <a:p>
            <a:pPr marL="358775" lvl="1" indent="-358775">
              <a:buFont typeface="Webdings"/>
              <a:buChar char="8"/>
              <a:tabLst>
                <a:tab pos="0" algn="l"/>
              </a:tabLst>
            </a:pPr>
            <a:r>
              <a:rPr lang="fr-FR" sz="1400" dirty="0" smtClean="0"/>
              <a:t>s'adresser au CFA dans lequel on envisage de s'inscrire, qui peut </a:t>
            </a:r>
            <a:r>
              <a:rPr lang="fr-FR" sz="1400" dirty="0" smtClean="0">
                <a:sym typeface="Webdings"/>
              </a:rPr>
              <a:t> </a:t>
            </a:r>
            <a:r>
              <a:rPr lang="fr-FR" sz="1400" dirty="0" smtClean="0"/>
              <a:t>apporter une aide efficace dans la recherche d'un employeur.</a:t>
            </a:r>
          </a:p>
          <a:p>
            <a:pPr marL="358775" lvl="1" indent="-358775">
              <a:buFont typeface="Webdings"/>
              <a:buChar char="8"/>
              <a:tabLst>
                <a:tab pos="0" algn="l"/>
              </a:tabLst>
            </a:pPr>
            <a:endParaRPr lang="fr-FR" sz="1400" dirty="0" smtClean="0"/>
          </a:p>
          <a:p>
            <a:r>
              <a:rPr lang="fr-FR" b="1" dirty="0" smtClean="0"/>
              <a:t>Deuxième démarche : </a:t>
            </a:r>
          </a:p>
          <a:p>
            <a:pPr marL="358775" indent="-358775">
              <a:buFont typeface="Webdings"/>
              <a:buChar char="8"/>
            </a:pPr>
            <a:r>
              <a:rPr lang="fr-FR" sz="1600" dirty="0" smtClean="0">
                <a:sym typeface="Webdings"/>
              </a:rPr>
              <a:t>s’inscrire au CFA dès le mois de février ou mars</a:t>
            </a:r>
            <a:endParaRPr lang="fr-FR" sz="1600" dirty="0" smtClean="0"/>
          </a:p>
          <a:p>
            <a:pPr marL="358775" lvl="1" indent="-358775">
              <a:tabLst>
                <a:tab pos="0" algn="l"/>
              </a:tabLst>
            </a:pPr>
            <a:endParaRPr lang="fr-FR" sz="1400" dirty="0"/>
          </a:p>
        </p:txBody>
      </p:sp>
      <p:pic>
        <p:nvPicPr>
          <p:cNvPr id="18" name="Picture 2" descr="L'Apprentissage dans l'Académie de Versailles – CFA de l'académie de  Versailles"/>
          <p:cNvPicPr>
            <a:picLocks noChangeAspect="1" noChangeArrowheads="1"/>
          </p:cNvPicPr>
          <p:nvPr/>
        </p:nvPicPr>
        <p:blipFill>
          <a:blip r:embed="rId3" cstate="print"/>
          <a:srcRect/>
          <a:stretch>
            <a:fillRect/>
          </a:stretch>
        </p:blipFill>
        <p:spPr bwMode="auto">
          <a:xfrm>
            <a:off x="467544" y="332656"/>
            <a:ext cx="1872208" cy="864096"/>
          </a:xfrm>
          <a:prstGeom prst="rect">
            <a:avLst/>
          </a:prstGeom>
          <a:noFill/>
        </p:spPr>
      </p:pic>
      <p:graphicFrame>
        <p:nvGraphicFramePr>
          <p:cNvPr id="4098" name="Object 2"/>
          <p:cNvGraphicFramePr>
            <a:graphicFrameLocks noChangeAspect="1"/>
          </p:cNvGraphicFramePr>
          <p:nvPr/>
        </p:nvGraphicFramePr>
        <p:xfrm>
          <a:off x="7020272" y="2276872"/>
          <a:ext cx="1512168" cy="2376264"/>
        </p:xfrm>
        <a:graphic>
          <a:graphicData uri="http://schemas.openxmlformats.org/presentationml/2006/ole">
            <p:oleObj spid="_x0000_s4098" name="Acrobat Document" r:id="rId4" imgW="5667119" imgH="8019810" progId="AcroExch.Document.DC">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059832" y="332656"/>
            <a:ext cx="5686400" cy="718319"/>
          </a:xfrm>
        </p:spPr>
        <p:txBody>
          <a:bodyPr>
            <a:normAutofit/>
          </a:bodyPr>
          <a:lstStyle/>
          <a:p>
            <a:r>
              <a:rPr lang="fr-FR" sz="2800" dirty="0" err="1" smtClean="0"/>
              <a:t>Ufa</a:t>
            </a:r>
            <a:r>
              <a:rPr lang="fr-FR" sz="2800" dirty="0" smtClean="0"/>
              <a:t> du </a:t>
            </a:r>
            <a:r>
              <a:rPr lang="fr-FR" sz="2800" dirty="0" err="1" smtClean="0"/>
              <a:t>lycee</a:t>
            </a:r>
            <a:r>
              <a:rPr lang="fr-FR" sz="2800" dirty="0" smtClean="0"/>
              <a:t> </a:t>
            </a:r>
            <a:r>
              <a:rPr lang="fr-FR" sz="2800" dirty="0" err="1" smtClean="0"/>
              <a:t>santos</a:t>
            </a:r>
            <a:r>
              <a:rPr lang="fr-FR" sz="2800" dirty="0" smtClean="0"/>
              <a:t> </a:t>
            </a:r>
            <a:r>
              <a:rPr lang="fr-FR" sz="2800" dirty="0" err="1" smtClean="0"/>
              <a:t>dumont</a:t>
            </a:r>
            <a:endParaRPr lang="fr-FR" sz="2800" dirty="0"/>
          </a:p>
        </p:txBody>
      </p:sp>
      <p:sp>
        <p:nvSpPr>
          <p:cNvPr id="13" name="Titre 1"/>
          <p:cNvSpPr txBox="1">
            <a:spLocks/>
          </p:cNvSpPr>
          <p:nvPr/>
        </p:nvSpPr>
        <p:spPr>
          <a:xfrm>
            <a:off x="467544" y="1484784"/>
            <a:ext cx="8229600" cy="647700"/>
          </a:xfrm>
          <a:prstGeom prst="rect">
            <a:avLst/>
          </a:prstGeom>
        </p:spPr>
        <p:txBody>
          <a:bodyPr anchor="ctr">
            <a:normAutofit/>
          </a:bodyPr>
          <a:lstStyle/>
          <a:p>
            <a:pPr algn="ctr" fontAlgn="auto">
              <a:spcAft>
                <a:spcPts val="0"/>
              </a:spcAft>
              <a:defRPr/>
            </a:pPr>
            <a:endParaRPr lang="fr-FR" sz="2800" b="1" dirty="0">
              <a:solidFill>
                <a:srgbClr val="FF0000"/>
              </a:solidFill>
              <a:latin typeface="+mj-lt"/>
              <a:ea typeface="+mj-ea"/>
              <a:cs typeface="+mj-cs"/>
            </a:endParaRPr>
          </a:p>
        </p:txBody>
      </p:sp>
      <p:sp>
        <p:nvSpPr>
          <p:cNvPr id="14" name="Espace réservé du contenu 2"/>
          <p:cNvSpPr txBox="1">
            <a:spLocks/>
          </p:cNvSpPr>
          <p:nvPr/>
        </p:nvSpPr>
        <p:spPr>
          <a:xfrm>
            <a:off x="395536" y="2204864"/>
            <a:ext cx="8174037" cy="1943100"/>
          </a:xfrm>
          <a:prstGeom prst="rect">
            <a:avLst/>
          </a:prstGeom>
        </p:spPr>
        <p:txBody>
          <a:bodyPr vert="horz" anchor="b">
            <a:normAutofit/>
          </a:bodyPr>
          <a:lstStyle/>
          <a:p>
            <a:pPr marL="285750" marR="0" lvl="0" indent="-285750" algn="just" defTabSz="914400" rtl="0" eaLnBrk="1" fontAlgn="auto" latinLnBrk="0" hangingPunct="1">
              <a:lnSpc>
                <a:spcPct val="100000"/>
              </a:lnSpc>
              <a:spcBef>
                <a:spcPct val="20000"/>
              </a:spcBef>
              <a:spcAft>
                <a:spcPts val="0"/>
              </a:spcAft>
              <a:buClr>
                <a:schemeClr val="accent1"/>
              </a:buClr>
              <a:buSzPct val="70000"/>
              <a:buFont typeface="Wingdings" pitchFamily="2" charset="2"/>
              <a:buChar char="Ø"/>
              <a:tabLst/>
              <a:defRPr/>
            </a:pPr>
            <a:endParaRPr kumimoji="0" lang="fr-FR" altLang="fr-FR" sz="2000" b="0" i="0" u="none" strike="noStrike" kern="1200" cap="none" spc="0" normalizeH="0" baseline="0" noProof="0" dirty="0" smtClean="0">
              <a:ln>
                <a:noFill/>
              </a:ln>
              <a:solidFill>
                <a:schemeClr val="tx2">
                  <a:shade val="75000"/>
                </a:schemeClr>
              </a:solidFill>
              <a:effectLst/>
              <a:uLnTx/>
              <a:uFillTx/>
              <a:latin typeface="+mn-lt"/>
              <a:ea typeface="+mn-ea"/>
              <a:cs typeface="+mn-cs"/>
            </a:endParaRPr>
          </a:p>
        </p:txBody>
      </p:sp>
      <p:sp>
        <p:nvSpPr>
          <p:cNvPr id="20" name="Sous-titre 19"/>
          <p:cNvSpPr>
            <a:spLocks noGrp="1"/>
          </p:cNvSpPr>
          <p:nvPr>
            <p:ph type="subTitle" idx="1"/>
          </p:nvPr>
        </p:nvSpPr>
        <p:spPr>
          <a:xfrm>
            <a:off x="251520" y="6237312"/>
            <a:ext cx="8458200" cy="476672"/>
          </a:xfrm>
        </p:spPr>
        <p:txBody>
          <a:bodyPr>
            <a:normAutofit/>
          </a:bodyPr>
          <a:lstStyle/>
          <a:p>
            <a:pPr algn="r"/>
            <a:r>
              <a:rPr lang="fr-FR" sz="1800" b="1" u="sng" dirty="0" smtClean="0"/>
              <a:t>Les métiers de l’Hôtellerie-Restauration en apprentissage</a:t>
            </a:r>
            <a:endParaRPr lang="fr-FR" sz="1800" b="1" u="sng" dirty="0"/>
          </a:p>
        </p:txBody>
      </p:sp>
      <p:sp>
        <p:nvSpPr>
          <p:cNvPr id="1034" name="AutoShape 10"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6" name="AutoShape 12" descr="Comment obtenir un diplôme de cuisinier(e) ou autre grâce à son expérience  ? - Ecole Hôtelière du Net"/>
          <p:cNvSpPr>
            <a:spLocks noChangeAspect="1" noChangeArrowheads="1"/>
          </p:cNvSpPr>
          <p:nvPr/>
        </p:nvSpPr>
        <p:spPr bwMode="auto">
          <a:xfrm>
            <a:off x="155575" y="-822325"/>
            <a:ext cx="2171700" cy="17145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4"/>
          <p:cNvSpPr>
            <a:spLocks noChangeArrowheads="1"/>
          </p:cNvSpPr>
          <p:nvPr/>
        </p:nvSpPr>
        <p:spPr bwMode="auto">
          <a:xfrm>
            <a:off x="611560" y="1988840"/>
            <a:ext cx="7775575" cy="461665"/>
          </a:xfrm>
          <a:prstGeom prst="rect">
            <a:avLst/>
          </a:prstGeom>
          <a:noFill/>
          <a:ln w="9525">
            <a:noFill/>
            <a:miter lim="800000"/>
            <a:headEnd/>
            <a:tailEnd/>
          </a:ln>
        </p:spPr>
        <p:txBody>
          <a:bodyPr>
            <a:spAutoFit/>
          </a:bodyPr>
          <a:lstStyle/>
          <a:p>
            <a:pPr algn="ctr"/>
            <a:r>
              <a:rPr lang="fr-FR" sz="2400" b="1" dirty="0" smtClean="0">
                <a:solidFill>
                  <a:srgbClr val="FF0000"/>
                </a:solidFill>
                <a:latin typeface="Calibri" pitchFamily="34" charset="0"/>
              </a:rPr>
              <a:t>QUI PEUT DEVENIR APPRENTI ?</a:t>
            </a:r>
            <a:endParaRPr lang="fr-FR" sz="2400" dirty="0">
              <a:latin typeface="Calibri" pitchFamily="34" charset="0"/>
            </a:endParaRPr>
          </a:p>
        </p:txBody>
      </p:sp>
      <p:sp>
        <p:nvSpPr>
          <p:cNvPr id="18" name="Rectangle 1"/>
          <p:cNvSpPr>
            <a:spLocks noChangeArrowheads="1"/>
          </p:cNvSpPr>
          <p:nvPr/>
        </p:nvSpPr>
        <p:spPr bwMode="auto">
          <a:xfrm>
            <a:off x="1403648" y="2924944"/>
            <a:ext cx="662473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600" dirty="0" smtClean="0"/>
              <a:t>Pour devenir apprenti, il faut être </a:t>
            </a:r>
            <a:r>
              <a:rPr lang="fr-FR" sz="1600" b="1" dirty="0" smtClean="0"/>
              <a:t>âgé de 16 à 29 ans</a:t>
            </a:r>
            <a:r>
              <a:rPr lang="fr-FR" sz="1600" dirty="0" smtClean="0"/>
              <a:t> au début du contrat d'apprentissage et </a:t>
            </a:r>
            <a:r>
              <a:rPr lang="fr-FR" sz="1600" b="1" dirty="0" smtClean="0"/>
              <a:t>être reconnu apte à l'exercice du métier lors de la visite médicale d'embauche</a:t>
            </a:r>
            <a:r>
              <a:rPr lang="fr-FR" sz="1600" dirty="0" smtClean="0"/>
              <a:t>.</a:t>
            </a:r>
          </a:p>
          <a:p>
            <a:endParaRPr lang="fr-FR" sz="1600" dirty="0" smtClean="0"/>
          </a:p>
          <a:p>
            <a:r>
              <a:rPr lang="fr-FR" sz="1600" b="1" dirty="0" smtClean="0"/>
              <a:t>Les jeunes âgés d'au moins 15 ans</a:t>
            </a:r>
            <a:r>
              <a:rPr lang="fr-FR" sz="1600" dirty="0" smtClean="0"/>
              <a:t> peuvent souscrire un contrat d'apprentissage s'ils ont accompli la scolarité du collège, de la 6e jusqu'en fin de 3e (cycle 2</a:t>
            </a:r>
            <a:r>
              <a:rPr lang="fr-FR" sz="1600" dirty="0" smtClean="0"/>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Picture 2" descr="L'Apprentissage dans l'Académie de Versailles – CFA de l'académie de  Versailles"/>
          <p:cNvPicPr>
            <a:picLocks noChangeAspect="1" noChangeArrowheads="1"/>
          </p:cNvPicPr>
          <p:nvPr/>
        </p:nvPicPr>
        <p:blipFill>
          <a:blip r:embed="rId2" cstate="print"/>
          <a:srcRect/>
          <a:stretch>
            <a:fillRect/>
          </a:stretch>
        </p:blipFill>
        <p:spPr bwMode="auto">
          <a:xfrm>
            <a:off x="467544" y="332656"/>
            <a:ext cx="1872208" cy="864096"/>
          </a:xfrm>
          <a:prstGeom prst="rect">
            <a:avLst/>
          </a:prstGeom>
        </p:spPr>
      </p:pic>
      <p:pic>
        <p:nvPicPr>
          <p:cNvPr id="3074" name="Picture 2" descr="Alternance | Objectif Apprenti'Stage"/>
          <p:cNvPicPr>
            <a:picLocks noChangeAspect="1" noChangeArrowheads="1"/>
          </p:cNvPicPr>
          <p:nvPr/>
        </p:nvPicPr>
        <p:blipFill>
          <a:blip r:embed="rId3" cstate="print"/>
          <a:srcRect/>
          <a:stretch>
            <a:fillRect/>
          </a:stretch>
        </p:blipFill>
        <p:spPr bwMode="auto">
          <a:xfrm rot="900000">
            <a:off x="6732240" y="1340768"/>
            <a:ext cx="1778585" cy="86409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399</TotalTime>
  <Words>1022</Words>
  <Application>Microsoft Office PowerPoint</Application>
  <PresentationFormat>Affichage à l'écran (4:3)</PresentationFormat>
  <Paragraphs>2599</Paragraphs>
  <Slides>11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11</vt:i4>
      </vt:variant>
    </vt:vector>
  </HeadingPairs>
  <TitlesOfParts>
    <vt:vector size="13" baseType="lpstr">
      <vt:lpstr>Promenade</vt:lpstr>
      <vt:lpstr>Adobe Acrobat Document</vt:lpstr>
      <vt:lpstr>Ufa du lycee santos dumont</vt:lpstr>
      <vt:lpstr>Ufa du lycee santos dumont</vt:lpstr>
      <vt:lpstr>Ufa du lycee santos dumont</vt:lpstr>
      <vt:lpstr>Ufa du lycee santos dumont</vt:lpstr>
      <vt:lpstr>Ufa du lycee santos dumont</vt:lpstr>
      <vt:lpstr>Ufa du lycee santos dumont</vt:lpstr>
      <vt:lpstr>Ufa du lycee santos dumont</vt:lpstr>
      <vt:lpstr>Ufa du lycee santos dumont</vt:lpstr>
      <vt:lpstr>Ufa du lycee santos dumont</vt:lpstr>
      <vt:lpstr>Ufa du lycee santos dumont</vt:lpstr>
      <vt:lpstr>Ufa du lycee santos dumont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Ufa du lycee santos dumont</dc:title>
  <dc:creator>viesco2</dc:creator>
  <cp:lastModifiedBy>viesco2</cp:lastModifiedBy>
  <cp:revision>57</cp:revision>
  <dcterms:created xsi:type="dcterms:W3CDTF">2021-03-02T12:22:51Z</dcterms:created>
  <dcterms:modified xsi:type="dcterms:W3CDTF">2021-03-04T16:17:42Z</dcterms:modified>
</cp:coreProperties>
</file>